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8"/>
  </p:notesMasterIdLst>
  <p:sldIdLst>
    <p:sldId id="256" r:id="rId2"/>
    <p:sldId id="259" r:id="rId3"/>
    <p:sldId id="258" r:id="rId4"/>
    <p:sldId id="270" r:id="rId5"/>
    <p:sldId id="271" r:id="rId6"/>
    <p:sldId id="272" r:id="rId7"/>
    <p:sldId id="273" r:id="rId8"/>
    <p:sldId id="274" r:id="rId9"/>
    <p:sldId id="367" r:id="rId10"/>
    <p:sldId id="597" r:id="rId11"/>
    <p:sldId id="275" r:id="rId12"/>
    <p:sldId id="372" r:id="rId13"/>
    <p:sldId id="267" r:id="rId14"/>
    <p:sldId id="283" r:id="rId15"/>
    <p:sldId id="369" r:id="rId16"/>
    <p:sldId id="594" r:id="rId17"/>
    <p:sldId id="596" r:id="rId18"/>
    <p:sldId id="371" r:id="rId19"/>
    <p:sldId id="363" r:id="rId20"/>
    <p:sldId id="362" r:id="rId21"/>
    <p:sldId id="368" r:id="rId22"/>
    <p:sldId id="321" r:id="rId23"/>
    <p:sldId id="329" r:id="rId24"/>
    <p:sldId id="268" r:id="rId25"/>
    <p:sldId id="276" r:id="rId26"/>
    <p:sldId id="593" r:id="rId27"/>
    <p:sldId id="574" r:id="rId28"/>
    <p:sldId id="373" r:id="rId29"/>
    <p:sldId id="374" r:id="rId30"/>
    <p:sldId id="375" r:id="rId31"/>
    <p:sldId id="376" r:id="rId32"/>
    <p:sldId id="575" r:id="rId33"/>
    <p:sldId id="576" r:id="rId34"/>
    <p:sldId id="550" r:id="rId35"/>
    <p:sldId id="591" r:id="rId36"/>
    <p:sldId id="370" r:id="rId3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72973" autoAdjust="0"/>
  </p:normalViewPr>
  <p:slideViewPr>
    <p:cSldViewPr snapToGrid="0">
      <p:cViewPr varScale="1">
        <p:scale>
          <a:sx n="88" d="100"/>
          <a:sy n="88" d="100"/>
        </p:scale>
        <p:origin x="172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682392-894D-4725-AA96-13C2221F0187}" type="datetimeFigureOut">
              <a:rPr lang="en-US" smtClean="0"/>
              <a:t>9/30/2019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421500-ABA7-4F80-9F33-EE022DA3CCF5}" type="slidenum">
              <a:rPr lang="en-US" smtClean="0"/>
              <a:t>‹#›</a:t>
            </a:fld>
            <a:endParaRPr lang="en-US"/>
          </a:p>
        </p:txBody>
      </p:sp>
    </p:spTree>
    <p:extLst>
      <p:ext uri="{BB962C8B-B14F-4D97-AF65-F5344CB8AC3E}">
        <p14:creationId xmlns:p14="http://schemas.microsoft.com/office/powerpoint/2010/main" val="3080979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Report No. FHWA-SA-19-034</a:t>
            </a:r>
            <a:endParaRPr lang="en-US" dirty="0"/>
          </a:p>
        </p:txBody>
      </p:sp>
      <p:sp>
        <p:nvSpPr>
          <p:cNvPr id="4" name="Slide Number Placeholder 3"/>
          <p:cNvSpPr>
            <a:spLocks noGrp="1"/>
          </p:cNvSpPr>
          <p:nvPr>
            <p:ph type="sldNum" sz="quarter" idx="5"/>
          </p:nvPr>
        </p:nvSpPr>
        <p:spPr/>
        <p:txBody>
          <a:bodyPr/>
          <a:lstStyle/>
          <a:p>
            <a:fld id="{E5421500-ABA7-4F80-9F33-EE022DA3CCF5}" type="slidenum">
              <a:rPr lang="en-US" smtClean="0"/>
              <a:t>1</a:t>
            </a:fld>
            <a:endParaRPr lang="en-US"/>
          </a:p>
        </p:txBody>
      </p:sp>
    </p:spTree>
    <p:extLst>
      <p:ext uri="{BB962C8B-B14F-4D97-AF65-F5344CB8AC3E}">
        <p14:creationId xmlns:p14="http://schemas.microsoft.com/office/powerpoint/2010/main" val="1531670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Notes</a:t>
            </a:r>
            <a:r>
              <a:rPr lang="en-US" dirty="0"/>
              <a:t>: </a:t>
            </a:r>
            <a:r>
              <a:rPr lang="en-US" b="0" dirty="0"/>
              <a:t>Changes and increased competition also occurred at the Federal and State levels for bicycle and pedestrian funding. Livability was identified as a key principle for pedestrian and bicyclist needs, meaning that a more vibrant, livable, healthy, and accessible community is one that does not focus solely on automobile access but also on how walk-friendly or bike-friendly a community is. </a:t>
            </a:r>
            <a:endParaRPr lang="en-US" dirty="0"/>
          </a:p>
          <a:p>
            <a:r>
              <a:rPr lang="en-US" dirty="0"/>
              <a:t> </a:t>
            </a:r>
          </a:p>
        </p:txBody>
      </p:sp>
      <p:sp>
        <p:nvSpPr>
          <p:cNvPr id="4" name="Slide Number Placeholder 3"/>
          <p:cNvSpPr>
            <a:spLocks noGrp="1"/>
          </p:cNvSpPr>
          <p:nvPr>
            <p:ph type="sldNum" sz="quarter" idx="5"/>
          </p:nvPr>
        </p:nvSpPr>
        <p:spPr/>
        <p:txBody>
          <a:bodyPr/>
          <a:lstStyle/>
          <a:p>
            <a:fld id="{E5421500-ABA7-4F80-9F33-EE022DA3CCF5}" type="slidenum">
              <a:rPr lang="en-US" smtClean="0"/>
              <a:t>11</a:t>
            </a:fld>
            <a:endParaRPr lang="en-US"/>
          </a:p>
        </p:txBody>
      </p:sp>
    </p:spTree>
    <p:extLst>
      <p:ext uri="{BB962C8B-B14F-4D97-AF65-F5344CB8AC3E}">
        <p14:creationId xmlns:p14="http://schemas.microsoft.com/office/powerpoint/2010/main" val="3041801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421500-ABA7-4F80-9F33-EE022DA3CCF5}" type="slidenum">
              <a:rPr lang="en-US" smtClean="0"/>
              <a:t>12</a:t>
            </a:fld>
            <a:endParaRPr lang="en-US"/>
          </a:p>
        </p:txBody>
      </p:sp>
    </p:spTree>
    <p:extLst>
      <p:ext uri="{BB962C8B-B14F-4D97-AF65-F5344CB8AC3E}">
        <p14:creationId xmlns:p14="http://schemas.microsoft.com/office/powerpoint/2010/main" val="2092238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r>
              <a:rPr lang="en-US" dirty="0"/>
              <a:t>: Cities with subdivision ordinances and street design standards often require wide streets and sometimes do not require sidewalks. The concept of multimodal or context-sensitive design is often not supported by standard design practices or is reserved only for special projects. Huge supply of free parking exists; when a good is over-supplied, it becomes cheap and the demand increases.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Connection to other Module: </a:t>
            </a:r>
            <a:r>
              <a:rPr lang="en-US" b="0" dirty="0"/>
              <a:t>more on this topic in the module, Factors Influencing Mode Choice.</a:t>
            </a:r>
            <a:endParaRPr lang="en-US" b="1" dirty="0"/>
          </a:p>
          <a:p>
            <a:endParaRPr lang="en-US" dirty="0"/>
          </a:p>
        </p:txBody>
      </p:sp>
      <p:sp>
        <p:nvSpPr>
          <p:cNvPr id="4" name="Slide Number Placeholder 3"/>
          <p:cNvSpPr>
            <a:spLocks noGrp="1"/>
          </p:cNvSpPr>
          <p:nvPr>
            <p:ph type="sldNum" sz="quarter" idx="5"/>
          </p:nvPr>
        </p:nvSpPr>
        <p:spPr/>
        <p:txBody>
          <a:bodyPr/>
          <a:lstStyle/>
          <a:p>
            <a:fld id="{E5421500-ABA7-4F80-9F33-EE022DA3CCF5}" type="slidenum">
              <a:rPr lang="en-US" smtClean="0"/>
              <a:t>14</a:t>
            </a:fld>
            <a:endParaRPr lang="en-US"/>
          </a:p>
        </p:txBody>
      </p:sp>
    </p:spTree>
    <p:extLst>
      <p:ext uri="{BB962C8B-B14F-4D97-AF65-F5344CB8AC3E}">
        <p14:creationId xmlns:p14="http://schemas.microsoft.com/office/powerpoint/2010/main" val="2774518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r>
              <a:rPr lang="en-US" dirty="0"/>
              <a:t>: </a:t>
            </a:r>
            <a:r>
              <a:rPr lang="en-US" sz="1200" b="0" i="0" u="none" strike="noStrike" kern="1200" baseline="0" dirty="0">
                <a:solidFill>
                  <a:schemeClr val="tx1"/>
                </a:solidFill>
                <a:latin typeface="+mn-lt"/>
                <a:ea typeface="+mn-ea"/>
                <a:cs typeface="+mn-cs"/>
              </a:rPr>
              <a:t>Data from the National Household Travel Survey (NHTS) suggests that bicycling has been relatively stable as a percentage of all trips in the United States. Between 2009 and 2017, about 1% of all trips in the United States were taken by bicycle. Over the same time, there was a statistically significant increase in walking trips as a percentage of all trips, increasing from 10.5% of all trips to 11.9% of all trips. This early analysis of NHTS data was conducted by Dr. Ralph Buehler for the League of American Bicyclists.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League of American Bicyclists (2019). </a:t>
            </a:r>
            <a:r>
              <a:rPr lang="en-US" i="1" dirty="0"/>
              <a:t>Bicycling and Walking in the United States: 2018 Benchmark Report</a:t>
            </a:r>
            <a:r>
              <a:rPr lang="en-US" dirty="0"/>
              <a:t>. Available https://bikeleague.org/benchmarking-report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image is Figure 1.1.1. in the Appendix of the Benchmark Report)</a:t>
            </a:r>
          </a:p>
        </p:txBody>
      </p:sp>
      <p:sp>
        <p:nvSpPr>
          <p:cNvPr id="4" name="Slide Number Placeholder 3"/>
          <p:cNvSpPr>
            <a:spLocks noGrp="1"/>
          </p:cNvSpPr>
          <p:nvPr>
            <p:ph type="sldNum" sz="quarter" idx="5"/>
          </p:nvPr>
        </p:nvSpPr>
        <p:spPr/>
        <p:txBody>
          <a:bodyPr/>
          <a:lstStyle/>
          <a:p>
            <a:fld id="{E5421500-ABA7-4F80-9F33-EE022DA3CCF5}" type="slidenum">
              <a:rPr lang="en-US" smtClean="0"/>
              <a:t>15</a:t>
            </a:fld>
            <a:endParaRPr lang="en-US"/>
          </a:p>
        </p:txBody>
      </p:sp>
    </p:spTree>
    <p:extLst>
      <p:ext uri="{BB962C8B-B14F-4D97-AF65-F5344CB8AC3E}">
        <p14:creationId xmlns:p14="http://schemas.microsoft.com/office/powerpoint/2010/main" val="2653509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League of American Bicyclists (2019). </a:t>
            </a:r>
            <a:r>
              <a:rPr lang="en-US" i="1" dirty="0"/>
              <a:t>Bicycling and Walking in the United States: 2018 Benchmark Report</a:t>
            </a:r>
            <a:r>
              <a:rPr lang="en-US" dirty="0"/>
              <a:t>. Available https://bikeleague.org/benchmarking-report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image is Figure 1.1.5. in the Appendix of the Benchmark Report)</a:t>
            </a:r>
          </a:p>
          <a:p>
            <a:endParaRPr lang="en-US" dirty="0"/>
          </a:p>
        </p:txBody>
      </p:sp>
      <p:sp>
        <p:nvSpPr>
          <p:cNvPr id="4" name="Slide Number Placeholder 3"/>
          <p:cNvSpPr>
            <a:spLocks noGrp="1"/>
          </p:cNvSpPr>
          <p:nvPr>
            <p:ph type="sldNum" sz="quarter" idx="5"/>
          </p:nvPr>
        </p:nvSpPr>
        <p:spPr/>
        <p:txBody>
          <a:bodyPr/>
          <a:lstStyle/>
          <a:p>
            <a:fld id="{E5421500-ABA7-4F80-9F33-EE022DA3CCF5}" type="slidenum">
              <a:rPr lang="en-US" smtClean="0"/>
              <a:t>16</a:t>
            </a:fld>
            <a:endParaRPr lang="en-US"/>
          </a:p>
        </p:txBody>
      </p:sp>
    </p:spTree>
    <p:extLst>
      <p:ext uri="{BB962C8B-B14F-4D97-AF65-F5344CB8AC3E}">
        <p14:creationId xmlns:p14="http://schemas.microsoft.com/office/powerpoint/2010/main" val="2249768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Student Question</a:t>
            </a:r>
            <a:r>
              <a:rPr lang="en-US" dirty="0"/>
              <a:t>: </a:t>
            </a:r>
            <a:r>
              <a:rPr lang="en-US" i="1" dirty="0"/>
              <a:t>Do these mode share trends feel encouraging or discouraging?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League of American Bicyclists (2019). </a:t>
            </a:r>
            <a:r>
              <a:rPr lang="en-US" i="1" dirty="0"/>
              <a:t>Bicycling and Walking in the United States: 2018 Benchmark Report</a:t>
            </a:r>
            <a:r>
              <a:rPr lang="en-US" dirty="0"/>
              <a:t>. Available: https://bikeleague.org/benchmarking-report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image is Figure 1.1.4. in the Appendix of the Benchmark Report)</a:t>
            </a:r>
          </a:p>
          <a:p>
            <a:endParaRPr lang="en-US" dirty="0"/>
          </a:p>
        </p:txBody>
      </p:sp>
      <p:sp>
        <p:nvSpPr>
          <p:cNvPr id="4" name="Slide Number Placeholder 3"/>
          <p:cNvSpPr>
            <a:spLocks noGrp="1"/>
          </p:cNvSpPr>
          <p:nvPr>
            <p:ph type="sldNum" sz="quarter" idx="5"/>
          </p:nvPr>
        </p:nvSpPr>
        <p:spPr/>
        <p:txBody>
          <a:bodyPr/>
          <a:lstStyle/>
          <a:p>
            <a:fld id="{E5421500-ABA7-4F80-9F33-EE022DA3CCF5}" type="slidenum">
              <a:rPr lang="en-US" smtClean="0"/>
              <a:t>17</a:t>
            </a:fld>
            <a:endParaRPr lang="en-US"/>
          </a:p>
        </p:txBody>
      </p:sp>
    </p:spTree>
    <p:extLst>
      <p:ext uri="{BB962C8B-B14F-4D97-AF65-F5344CB8AC3E}">
        <p14:creationId xmlns:p14="http://schemas.microsoft.com/office/powerpoint/2010/main" val="3635746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b="0" dirty="0"/>
              <a:t>: Fatality and injury rates per vehicle miles traveled (VMT) have been trending down for decades. However, the next few slides will show how fatalities for pedestrians and bicyclists are not trending in the same direction. In fact, t</a:t>
            </a:r>
            <a:r>
              <a:rPr lang="en-US" dirty="0"/>
              <a:t>he proportion of pedestrian deaths compared with all highway deaths rose over the past decade, from one in nine in 2007 to one in six in 2016 (NHTSA, 2018).</a:t>
            </a:r>
            <a:endParaRPr lang="en-US" b="0" dirty="0"/>
          </a:p>
          <a:p>
            <a:r>
              <a:rPr lang="en-US" b="1" dirty="0"/>
              <a:t>Notes</a:t>
            </a:r>
            <a:r>
              <a:rPr lang="en-US" dirty="0"/>
              <a:t>: Keep in mind that we do not have a measure of exposure for pedestrians and bicyclists that is as precise as VMT, so you will see absolute numbers on the following slides.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NHTSA Traffic Safety Facts 2016 (published 2018). Available: https://crashstats.nhtsa.dot.gov/Api/Public/ViewPublication/812554</a:t>
            </a:r>
          </a:p>
          <a:p>
            <a:endParaRPr lang="en-US" dirty="0"/>
          </a:p>
        </p:txBody>
      </p:sp>
      <p:sp>
        <p:nvSpPr>
          <p:cNvPr id="4" name="Slide Number Placeholder 3"/>
          <p:cNvSpPr>
            <a:spLocks noGrp="1"/>
          </p:cNvSpPr>
          <p:nvPr>
            <p:ph type="sldNum" sz="quarter" idx="5"/>
          </p:nvPr>
        </p:nvSpPr>
        <p:spPr/>
        <p:txBody>
          <a:bodyPr/>
          <a:lstStyle/>
          <a:p>
            <a:fld id="{E5421500-ABA7-4F80-9F33-EE022DA3CCF5}" type="slidenum">
              <a:rPr lang="en-US" smtClean="0"/>
              <a:t>18</a:t>
            </a:fld>
            <a:endParaRPr lang="en-US"/>
          </a:p>
        </p:txBody>
      </p:sp>
    </p:spTree>
    <p:extLst>
      <p:ext uri="{BB962C8B-B14F-4D97-AF65-F5344CB8AC3E}">
        <p14:creationId xmlns:p14="http://schemas.microsoft.com/office/powerpoint/2010/main" val="1721290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2D89C2B5-C008-4F9D-9772-2763C0CD78D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defRPr>
            </a:lvl1pPr>
            <a:lvl2pPr marL="742950" indent="-285750">
              <a:defRPr sz="3200">
                <a:solidFill>
                  <a:schemeClr val="tx1"/>
                </a:solidFill>
                <a:latin typeface="Calibri" panose="020F0502020204030204" pitchFamily="34" charset="0"/>
              </a:defRPr>
            </a:lvl2pPr>
            <a:lvl3pPr marL="1143000" indent="-228600">
              <a:defRPr sz="3200">
                <a:solidFill>
                  <a:schemeClr val="tx1"/>
                </a:solidFill>
                <a:latin typeface="Calibri" panose="020F0502020204030204" pitchFamily="34" charset="0"/>
              </a:defRPr>
            </a:lvl3pPr>
            <a:lvl4pPr marL="1600200" indent="-228600">
              <a:defRPr sz="3200">
                <a:solidFill>
                  <a:schemeClr val="tx1"/>
                </a:solidFill>
                <a:latin typeface="Calibri" panose="020F0502020204030204" pitchFamily="34" charset="0"/>
              </a:defRPr>
            </a:lvl4pPr>
            <a:lvl5pPr marL="2057400" indent="-228600">
              <a:defRPr sz="3200">
                <a:solidFill>
                  <a:schemeClr val="tx1"/>
                </a:solidFill>
                <a:latin typeface="Calibri" panose="020F0502020204030204" pitchFamily="34" charset="0"/>
              </a:defRPr>
            </a:lvl5pPr>
            <a:lvl6pPr marL="2514600" indent="-228600" eaLnBrk="0" fontAlgn="base" hangingPunct="0">
              <a:spcBef>
                <a:spcPct val="0"/>
              </a:spcBef>
              <a:spcAft>
                <a:spcPct val="0"/>
              </a:spcAft>
              <a:defRPr sz="3200">
                <a:solidFill>
                  <a:schemeClr val="tx1"/>
                </a:solidFill>
                <a:latin typeface="Calibri" panose="020F0502020204030204" pitchFamily="34" charset="0"/>
              </a:defRPr>
            </a:lvl6pPr>
            <a:lvl7pPr marL="2971800" indent="-228600" eaLnBrk="0" fontAlgn="base" hangingPunct="0">
              <a:spcBef>
                <a:spcPct val="0"/>
              </a:spcBef>
              <a:spcAft>
                <a:spcPct val="0"/>
              </a:spcAft>
              <a:defRPr sz="3200">
                <a:solidFill>
                  <a:schemeClr val="tx1"/>
                </a:solidFill>
                <a:latin typeface="Calibri" panose="020F0502020204030204" pitchFamily="34" charset="0"/>
              </a:defRPr>
            </a:lvl7pPr>
            <a:lvl8pPr marL="3429000" indent="-228600" eaLnBrk="0" fontAlgn="base" hangingPunct="0">
              <a:spcBef>
                <a:spcPct val="0"/>
              </a:spcBef>
              <a:spcAft>
                <a:spcPct val="0"/>
              </a:spcAft>
              <a:defRPr sz="3200">
                <a:solidFill>
                  <a:schemeClr val="tx1"/>
                </a:solidFill>
                <a:latin typeface="Calibri" panose="020F0502020204030204" pitchFamily="34" charset="0"/>
              </a:defRPr>
            </a:lvl8pPr>
            <a:lvl9pPr marL="3886200" indent="-228600" eaLnBrk="0" fontAlgn="base" hangingPunct="0">
              <a:spcBef>
                <a:spcPct val="0"/>
              </a:spcBef>
              <a:spcAft>
                <a:spcPct val="0"/>
              </a:spcAft>
              <a:defRPr sz="3200">
                <a:solidFill>
                  <a:schemeClr val="tx1"/>
                </a:solidFill>
                <a:latin typeface="Calibri" panose="020F0502020204030204" pitchFamily="34" charset="0"/>
              </a:defRPr>
            </a:lvl9pPr>
          </a:lstStyle>
          <a:p>
            <a:fld id="{6D8B2FE0-8317-49E9-A547-D3EFD13E7C38}" type="slidenum">
              <a:rPr lang="en-US" altLang="en-US" sz="1200">
                <a:latin typeface="Times New Roman" panose="02020603050405020304" pitchFamily="18" charset="0"/>
              </a:rPr>
              <a:pPr/>
              <a:t>19</a:t>
            </a:fld>
            <a:endParaRPr lang="en-US" altLang="en-US" sz="1200">
              <a:latin typeface="Times New Roman" panose="02020603050405020304" pitchFamily="18" charset="0"/>
            </a:endParaRPr>
          </a:p>
        </p:txBody>
      </p:sp>
      <p:sp>
        <p:nvSpPr>
          <p:cNvPr id="23555" name="Rectangle 2">
            <a:extLst>
              <a:ext uri="{FF2B5EF4-FFF2-40B4-BE49-F238E27FC236}">
                <a16:creationId xmlns:a16="http://schemas.microsoft.com/office/drawing/2014/main" id="{1579B0A9-1734-4492-A68F-D030742C149C}"/>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2106F349-ED72-4174-9902-C61A253AAA4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Notes: </a:t>
            </a:r>
            <a:r>
              <a:rPr lang="en-US" sz="1200" b="0" i="0" kern="1200" dirty="0">
                <a:solidFill>
                  <a:schemeClr val="tx1"/>
                </a:solidFill>
                <a:effectLst/>
                <a:latin typeface="+mn-lt"/>
                <a:ea typeface="+mn-ea"/>
                <a:cs typeface="+mn-cs"/>
              </a:rPr>
              <a:t>Pedestrian motor vehicle crash deaths have increased 45% since reaching their low point in 2009 and account for 16% of all crash fatalities.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Source</a:t>
            </a:r>
            <a:r>
              <a:rPr lang="en-US" sz="1000" dirty="0"/>
              <a:t>: </a:t>
            </a:r>
            <a:r>
              <a:rPr lang="en-US" sz="1000" b="0" i="0" kern="1200" dirty="0">
                <a:solidFill>
                  <a:schemeClr val="tx1"/>
                </a:solidFill>
                <a:effectLst/>
                <a:latin typeface="+mn-lt"/>
                <a:ea typeface="+mn-ea"/>
                <a:cs typeface="+mn-cs"/>
              </a:rPr>
              <a:t>Insurance Institute for Highway Safety and Highway Loss Data Institute.</a:t>
            </a:r>
            <a:r>
              <a:rPr lang="en-US" sz="1000" dirty="0"/>
              <a:t> (2018). </a:t>
            </a:r>
            <a:r>
              <a:rPr lang="en-US" sz="1000" i="1" dirty="0"/>
              <a:t>Fatality Facts 2017: Pedestrians. </a:t>
            </a:r>
            <a:r>
              <a:rPr lang="en-US" sz="1000" i="0" dirty="0"/>
              <a:t>Available: </a:t>
            </a:r>
            <a:r>
              <a:rPr lang="en-US" sz="1000" dirty="0"/>
              <a:t>https://www.iihs.org/topics/fatality-statistics/detail/pedestrians [Accessed July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000" dirty="0"/>
          </a:p>
          <a:p>
            <a:r>
              <a:rPr lang="en-US" altLang="en-US" sz="1000" i="1" dirty="0"/>
              <a:t>Note about FARS: </a:t>
            </a:r>
            <a:r>
              <a:rPr lang="en-US" altLang="en-US" sz="1000" dirty="0"/>
              <a:t>“</a:t>
            </a:r>
            <a:r>
              <a:rPr lang="en-US" sz="1200" b="0" i="0" kern="1200" dirty="0">
                <a:solidFill>
                  <a:schemeClr val="tx1"/>
                </a:solidFill>
                <a:effectLst/>
                <a:latin typeface="+mn-lt"/>
                <a:ea typeface="+mn-ea"/>
                <a:cs typeface="+mn-cs"/>
              </a:rPr>
              <a:t>IIHS publishes annual statistical summaries of the motor vehicle safety picture. Fatality Facts are updated once a year, when the U.S. Department of Transportation releases data from the Fatality Analysis Reporting System (FARS). FARS is a census of fatal crashes within the 50 states, the District of Columbia and Puerto Rico, dating back to 1975. Any crash involving a motor vehicle traveling on a public road that results in a death within 30 days is included in FARS.” (Insurance Institute for Highway Safety and Highway Loss Data Institute, </a:t>
            </a:r>
            <a:r>
              <a:rPr lang="en-US" dirty="0"/>
              <a:t>https://www.iihs.org/topics/fatality-statistics)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000" dirty="0"/>
          </a:p>
        </p:txBody>
      </p:sp>
    </p:spTree>
    <p:extLst>
      <p:ext uri="{BB962C8B-B14F-4D97-AF65-F5344CB8AC3E}">
        <p14:creationId xmlns:p14="http://schemas.microsoft.com/office/powerpoint/2010/main" val="4027902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2D89C2B5-C008-4F9D-9772-2763C0CD78D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defRPr>
            </a:lvl1pPr>
            <a:lvl2pPr marL="742950" indent="-285750">
              <a:defRPr sz="3200">
                <a:solidFill>
                  <a:schemeClr val="tx1"/>
                </a:solidFill>
                <a:latin typeface="Calibri" panose="020F0502020204030204" pitchFamily="34" charset="0"/>
              </a:defRPr>
            </a:lvl2pPr>
            <a:lvl3pPr marL="1143000" indent="-228600">
              <a:defRPr sz="3200">
                <a:solidFill>
                  <a:schemeClr val="tx1"/>
                </a:solidFill>
                <a:latin typeface="Calibri" panose="020F0502020204030204" pitchFamily="34" charset="0"/>
              </a:defRPr>
            </a:lvl3pPr>
            <a:lvl4pPr marL="1600200" indent="-228600">
              <a:defRPr sz="3200">
                <a:solidFill>
                  <a:schemeClr val="tx1"/>
                </a:solidFill>
                <a:latin typeface="Calibri" panose="020F0502020204030204" pitchFamily="34" charset="0"/>
              </a:defRPr>
            </a:lvl4pPr>
            <a:lvl5pPr marL="2057400" indent="-228600">
              <a:defRPr sz="3200">
                <a:solidFill>
                  <a:schemeClr val="tx1"/>
                </a:solidFill>
                <a:latin typeface="Calibri" panose="020F0502020204030204" pitchFamily="34" charset="0"/>
              </a:defRPr>
            </a:lvl5pPr>
            <a:lvl6pPr marL="2514600" indent="-228600" eaLnBrk="0" fontAlgn="base" hangingPunct="0">
              <a:spcBef>
                <a:spcPct val="0"/>
              </a:spcBef>
              <a:spcAft>
                <a:spcPct val="0"/>
              </a:spcAft>
              <a:defRPr sz="3200">
                <a:solidFill>
                  <a:schemeClr val="tx1"/>
                </a:solidFill>
                <a:latin typeface="Calibri" panose="020F0502020204030204" pitchFamily="34" charset="0"/>
              </a:defRPr>
            </a:lvl6pPr>
            <a:lvl7pPr marL="2971800" indent="-228600" eaLnBrk="0" fontAlgn="base" hangingPunct="0">
              <a:spcBef>
                <a:spcPct val="0"/>
              </a:spcBef>
              <a:spcAft>
                <a:spcPct val="0"/>
              </a:spcAft>
              <a:defRPr sz="3200">
                <a:solidFill>
                  <a:schemeClr val="tx1"/>
                </a:solidFill>
                <a:latin typeface="Calibri" panose="020F0502020204030204" pitchFamily="34" charset="0"/>
              </a:defRPr>
            </a:lvl7pPr>
            <a:lvl8pPr marL="3429000" indent="-228600" eaLnBrk="0" fontAlgn="base" hangingPunct="0">
              <a:spcBef>
                <a:spcPct val="0"/>
              </a:spcBef>
              <a:spcAft>
                <a:spcPct val="0"/>
              </a:spcAft>
              <a:defRPr sz="3200">
                <a:solidFill>
                  <a:schemeClr val="tx1"/>
                </a:solidFill>
                <a:latin typeface="Calibri" panose="020F0502020204030204" pitchFamily="34" charset="0"/>
              </a:defRPr>
            </a:lvl8pPr>
            <a:lvl9pPr marL="3886200" indent="-228600" eaLnBrk="0" fontAlgn="base" hangingPunct="0">
              <a:spcBef>
                <a:spcPct val="0"/>
              </a:spcBef>
              <a:spcAft>
                <a:spcPct val="0"/>
              </a:spcAft>
              <a:defRPr sz="3200">
                <a:solidFill>
                  <a:schemeClr val="tx1"/>
                </a:solidFill>
                <a:latin typeface="Calibri" panose="020F0502020204030204" pitchFamily="34" charset="0"/>
              </a:defRPr>
            </a:lvl9pPr>
          </a:lstStyle>
          <a:p>
            <a:fld id="{6D8B2FE0-8317-49E9-A547-D3EFD13E7C38}" type="slidenum">
              <a:rPr lang="en-US" altLang="en-US" sz="1200">
                <a:latin typeface="Times New Roman" panose="02020603050405020304" pitchFamily="18" charset="0"/>
              </a:rPr>
              <a:pPr/>
              <a:t>20</a:t>
            </a:fld>
            <a:endParaRPr lang="en-US" altLang="en-US" sz="1200">
              <a:latin typeface="Times New Roman" panose="02020603050405020304" pitchFamily="18" charset="0"/>
            </a:endParaRPr>
          </a:p>
        </p:txBody>
      </p:sp>
      <p:sp>
        <p:nvSpPr>
          <p:cNvPr id="23555" name="Rectangle 2">
            <a:extLst>
              <a:ext uri="{FF2B5EF4-FFF2-40B4-BE49-F238E27FC236}">
                <a16:creationId xmlns:a16="http://schemas.microsoft.com/office/drawing/2014/main" id="{1579B0A9-1734-4492-A68F-D030742C149C}"/>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2106F349-ED72-4174-9902-C61A253AAA4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Notes: </a:t>
            </a:r>
            <a:r>
              <a:rPr lang="en-US" sz="1000" b="0" dirty="0"/>
              <a:t>This is a graphic representation of the data that were presented on the previous two slides.</a:t>
            </a:r>
            <a:endParaRPr lang="en-US"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Source</a:t>
            </a:r>
            <a:r>
              <a:rPr lang="en-US" sz="1000" dirty="0"/>
              <a:t>: </a:t>
            </a:r>
            <a:r>
              <a:rPr lang="en-US" altLang="en-US" sz="1000" b="0" dirty="0"/>
              <a:t>Governors Highway Safety Association. </a:t>
            </a:r>
            <a:r>
              <a:rPr lang="en-US" sz="1000" b="0" i="0" kern="1200" dirty="0">
                <a:solidFill>
                  <a:schemeClr val="tx1"/>
                </a:solidFill>
                <a:effectLst/>
                <a:latin typeface="+mn-lt"/>
                <a:ea typeface="+mn-ea"/>
                <a:cs typeface="+mn-cs"/>
              </a:rPr>
              <a:t>(2019).</a:t>
            </a:r>
            <a:r>
              <a:rPr lang="en-US" altLang="en-US" sz="1000" b="0" dirty="0"/>
              <a:t> </a:t>
            </a:r>
            <a:r>
              <a:rPr lang="en-US" sz="1200" b="0" i="0" kern="1200" dirty="0">
                <a:solidFill>
                  <a:schemeClr val="tx1"/>
                </a:solidFill>
                <a:effectLst/>
                <a:latin typeface="+mn-lt"/>
                <a:ea typeface="+mn-ea"/>
                <a:cs typeface="+mn-cs"/>
              </a:rPr>
              <a:t>"Pedestrian Traffic Fatalities by State: 2018 Preliminary Data.“ Available:</a:t>
            </a:r>
            <a:r>
              <a:rPr lang="en-US" altLang="en-US" sz="1000" b="0" dirty="0"/>
              <a:t> https://www.ghsa.org/resources/Pedestrians19 </a:t>
            </a:r>
            <a:endParaRPr lang="en-US" sz="1000" dirty="0"/>
          </a:p>
        </p:txBody>
      </p:sp>
    </p:spTree>
    <p:extLst>
      <p:ext uri="{BB962C8B-B14F-4D97-AF65-F5344CB8AC3E}">
        <p14:creationId xmlns:p14="http://schemas.microsoft.com/office/powerpoint/2010/main" val="585936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sz="1200" b="0" i="0" kern="1200" dirty="0">
                <a:solidFill>
                  <a:schemeClr val="tx1"/>
                </a:solidFill>
                <a:effectLst/>
                <a:latin typeface="+mn-lt"/>
                <a:ea typeface="+mn-ea"/>
                <a:cs typeface="+mn-cs"/>
              </a:rPr>
              <a:t>Although bicyclist deaths have decreased 23% since 1975, they have increased 25% since reaching their lowest point in 2010. Each year about 2% of motor vehicle crash deaths are bicyclists. Child bicyclist deaths have declined over the years, but deaths among bicyclists age 20 and older have tripled since 1975.</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a:t>
            </a:r>
            <a:r>
              <a:rPr lang="en-US" sz="1200" b="0" i="0" kern="1200" dirty="0">
                <a:solidFill>
                  <a:schemeClr val="tx1"/>
                </a:solidFill>
                <a:effectLst/>
                <a:latin typeface="+mn-lt"/>
                <a:ea typeface="+mn-ea"/>
                <a:cs typeface="+mn-cs"/>
              </a:rPr>
              <a:t>Insurance Institute for Highway Safety and Highway Loss Data Institute.</a:t>
            </a:r>
            <a:r>
              <a:rPr lang="en-US" dirty="0"/>
              <a:t> (2018). </a:t>
            </a:r>
            <a:r>
              <a:rPr lang="en-US" i="1" dirty="0"/>
              <a:t>Fatality Facts 2017: Bicyclists. </a:t>
            </a:r>
            <a:r>
              <a:rPr lang="en-US" i="0" dirty="0"/>
              <a:t>Available: </a:t>
            </a:r>
            <a:r>
              <a:rPr lang="en-US" dirty="0"/>
              <a:t>https://www.iihs.org/topics/fatality-statistics/detail/bicyclists </a:t>
            </a:r>
            <a:r>
              <a:rPr lang="en-US" sz="1200" dirty="0"/>
              <a:t>[Accessed July 2019]</a:t>
            </a:r>
          </a:p>
        </p:txBody>
      </p:sp>
      <p:sp>
        <p:nvSpPr>
          <p:cNvPr id="4" name="Slide Number Placeholder 3"/>
          <p:cNvSpPr>
            <a:spLocks noGrp="1"/>
          </p:cNvSpPr>
          <p:nvPr>
            <p:ph type="sldNum" sz="quarter" idx="5"/>
          </p:nvPr>
        </p:nvSpPr>
        <p:spPr/>
        <p:txBody>
          <a:bodyPr/>
          <a:lstStyle/>
          <a:p>
            <a:fld id="{E5421500-ABA7-4F80-9F33-EE022DA3CCF5}" type="slidenum">
              <a:rPr lang="en-US" smtClean="0"/>
              <a:t>21</a:t>
            </a:fld>
            <a:endParaRPr lang="en-US"/>
          </a:p>
        </p:txBody>
      </p:sp>
    </p:spTree>
    <p:extLst>
      <p:ext uri="{BB962C8B-B14F-4D97-AF65-F5344CB8AC3E}">
        <p14:creationId xmlns:p14="http://schemas.microsoft.com/office/powerpoint/2010/main" val="1989666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421500-ABA7-4F80-9F33-EE022DA3CCF5}" type="slidenum">
              <a:rPr lang="en-US" smtClean="0"/>
              <a:t>3</a:t>
            </a:fld>
            <a:endParaRPr lang="en-US"/>
          </a:p>
        </p:txBody>
      </p:sp>
    </p:spTree>
    <p:extLst>
      <p:ext uri="{BB962C8B-B14F-4D97-AF65-F5344CB8AC3E}">
        <p14:creationId xmlns:p14="http://schemas.microsoft.com/office/powerpoint/2010/main" val="1541255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r>
              <a:rPr lang="en-US" dirty="0"/>
              <a:t>: This slide shows crash type data from the State of North Carolina. The percentage for each crash type will vary across the United States, but in general, the current factors that contribute to pedestrian and bicycle crashes can be attributed to a driver failing to see or react quickly enough to a pedestrian or bicyclist,</a:t>
            </a:r>
            <a:r>
              <a:rPr lang="en-US" baseline="0" dirty="0"/>
              <a:t> sometimes due to driver distraction or impairment. Many other crashes occur when drivers fail to yield or pass a bicyclist safely. New technologies that can detect pedestrians and bicyclists better and provide more predictable reactions could be very important for improving the safety and comfort of pedestrians and bicyclists.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Adapted from </a:t>
            </a:r>
            <a:r>
              <a:rPr lang="en-US" sz="1200" b="0" kern="1200" dirty="0">
                <a:solidFill>
                  <a:schemeClr val="tx1"/>
                </a:solidFill>
                <a:latin typeface="+mn-lt"/>
                <a:ea typeface="+mn-ea"/>
                <a:cs typeface="+mn-cs"/>
              </a:rPr>
              <a:t>Clamann,</a:t>
            </a:r>
            <a:r>
              <a:rPr lang="en-US" sz="1200" b="0" kern="1200" baseline="0" dirty="0">
                <a:solidFill>
                  <a:schemeClr val="tx1"/>
                </a:solidFill>
                <a:latin typeface="+mn-lt"/>
                <a:ea typeface="+mn-ea"/>
                <a:cs typeface="+mn-cs"/>
              </a:rPr>
              <a:t> M. and </a:t>
            </a:r>
            <a:r>
              <a:rPr lang="en-US" sz="1200" kern="1200" dirty="0">
                <a:solidFill>
                  <a:schemeClr val="tx1"/>
                </a:solidFill>
                <a:effectLst/>
                <a:latin typeface="+mn-lt"/>
                <a:ea typeface="+mn-ea"/>
                <a:cs typeface="+mn-cs"/>
              </a:rPr>
              <a:t>Sandt, L.</a:t>
            </a:r>
            <a:r>
              <a:rPr lang="en-US" sz="1200" kern="1200" baseline="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PBIC Automated Vehicle Module Series. </a:t>
            </a:r>
            <a:r>
              <a:rPr lang="en-US" sz="1200" kern="1200" dirty="0">
                <a:solidFill>
                  <a:schemeClr val="tx1"/>
                </a:solidFill>
                <a:effectLst/>
                <a:latin typeface="+mn-lt"/>
                <a:ea typeface="+mn-ea"/>
                <a:cs typeface="+mn-cs"/>
              </a:rPr>
              <a:t>Pedestrian and Bicycle Information Center, Chapel Hill, NC: 2019.</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 </a:t>
            </a:r>
            <a:r>
              <a:rPr lang="en-US" dirty="0"/>
              <a:t>The latest crash type summary reports for North Carolina are available: http://www.pedbikeinfo.org/pbcat_nc/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12AA0618-FAF0-4E45-9A1B-741F3298D5BB}" type="slidenum">
              <a:rPr lang="en-US" smtClean="0"/>
              <a:t>22</a:t>
            </a:fld>
            <a:endParaRPr lang="en-US" dirty="0"/>
          </a:p>
        </p:txBody>
      </p:sp>
    </p:spTree>
    <p:extLst>
      <p:ext uri="{BB962C8B-B14F-4D97-AF65-F5344CB8AC3E}">
        <p14:creationId xmlns:p14="http://schemas.microsoft.com/office/powerpoint/2010/main" val="1945482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r>
              <a:rPr lang="en-US" dirty="0"/>
              <a:t>: As </a:t>
            </a:r>
            <a:r>
              <a:rPr lang="en-US" baseline="0" dirty="0"/>
              <a:t>the revolution in automation continues, it is important to think about how walking and bicycling may be affected. For example, how will the nature of roadway crashes involving pedestrians and bicyclists change? Perhaps we might see fewer human driver errors, but more problems with failed systems or vehicle programming, or drivers may poorly understand when and how to use automated features. Or we may see people adapting to automated vehicles and changing the ways that they walk and bike and look for and communicate with traffic, and that might cause new problems as well.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Adapted from </a:t>
            </a:r>
            <a:r>
              <a:rPr lang="en-US" sz="1200" b="0" kern="1200" dirty="0">
                <a:solidFill>
                  <a:schemeClr val="tx1"/>
                </a:solidFill>
                <a:latin typeface="+mn-lt"/>
                <a:ea typeface="+mn-ea"/>
                <a:cs typeface="+mn-cs"/>
              </a:rPr>
              <a:t>Clamann,</a:t>
            </a:r>
            <a:r>
              <a:rPr lang="en-US" sz="1200" b="0" kern="1200" baseline="0" dirty="0">
                <a:solidFill>
                  <a:schemeClr val="tx1"/>
                </a:solidFill>
                <a:latin typeface="+mn-lt"/>
                <a:ea typeface="+mn-ea"/>
                <a:cs typeface="+mn-cs"/>
              </a:rPr>
              <a:t> M. and </a:t>
            </a:r>
            <a:r>
              <a:rPr lang="en-US" sz="1200" kern="1200" dirty="0">
                <a:solidFill>
                  <a:schemeClr val="tx1"/>
                </a:solidFill>
                <a:effectLst/>
                <a:latin typeface="+mn-lt"/>
                <a:ea typeface="+mn-ea"/>
                <a:cs typeface="+mn-cs"/>
              </a:rPr>
              <a:t>Sandt, L.</a:t>
            </a:r>
            <a:r>
              <a:rPr lang="en-US" sz="1200" kern="1200" baseline="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PBIC Automated Vehicle Module Series. </a:t>
            </a:r>
            <a:r>
              <a:rPr lang="en-US" sz="1200" kern="1200" dirty="0">
                <a:solidFill>
                  <a:schemeClr val="tx1"/>
                </a:solidFill>
                <a:effectLst/>
                <a:latin typeface="+mn-lt"/>
                <a:ea typeface="+mn-ea"/>
                <a:cs typeface="+mn-cs"/>
              </a:rPr>
              <a:t>Pedestrian and Bicycle Information Center, Chapel Hill, NC: 2019.</a:t>
            </a:r>
            <a:endParaRPr lang="en-US" dirty="0"/>
          </a:p>
        </p:txBody>
      </p:sp>
      <p:sp>
        <p:nvSpPr>
          <p:cNvPr id="4" name="Slide Number Placeholder 3"/>
          <p:cNvSpPr>
            <a:spLocks noGrp="1"/>
          </p:cNvSpPr>
          <p:nvPr>
            <p:ph type="sldNum" sz="quarter" idx="10"/>
          </p:nvPr>
        </p:nvSpPr>
        <p:spPr/>
        <p:txBody>
          <a:bodyPr/>
          <a:lstStyle/>
          <a:p>
            <a:fld id="{12AA0618-FAF0-4E45-9A1B-741F3298D5BB}" type="slidenum">
              <a:rPr lang="en-US" smtClean="0"/>
              <a:t>23</a:t>
            </a:fld>
            <a:endParaRPr lang="en-US" dirty="0"/>
          </a:p>
        </p:txBody>
      </p:sp>
    </p:spTree>
    <p:extLst>
      <p:ext uri="{BB962C8B-B14F-4D97-AF65-F5344CB8AC3E}">
        <p14:creationId xmlns:p14="http://schemas.microsoft.com/office/powerpoint/2010/main" val="2603053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r>
              <a:rPr lang="en-US" dirty="0"/>
              <a:t>: </a:t>
            </a:r>
            <a:r>
              <a:rPr lang="en-US" b="0" dirty="0"/>
              <a:t>Recent transportation and technology trends are potentially shifting how people move around an area and how they make decisions about transportation. TNCs, shared mobility, </a:t>
            </a:r>
            <a:r>
              <a:rPr lang="en-US" b="0" dirty="0" err="1"/>
              <a:t>micromobility</a:t>
            </a:r>
            <a:r>
              <a:rPr lang="en-US" b="0" dirty="0"/>
              <a:t>, and automated vehicles could all make big impacts on mode share and the maintenance and future designs of our transportation infrastructure. It’s important to think about how these emerging trends could have negative impacts or benefits for some people. It’s important to consider the users of these new modes, and who has access to these technologies. Who is funding the expansion of and profiting from these new technologies? Individuals who are low-income or have disabilities might be excluded without careful planning and the appropriate policies, but in certain scenarios they might benefit.</a:t>
            </a:r>
            <a:endParaRPr lang="en-US" dirty="0"/>
          </a:p>
          <a:p>
            <a:r>
              <a:rPr lang="en-US" b="1" dirty="0"/>
              <a:t>Student Question</a:t>
            </a:r>
            <a:r>
              <a:rPr lang="en-US" dirty="0"/>
              <a:t>: </a:t>
            </a:r>
            <a:r>
              <a:rPr lang="en-US" i="1" dirty="0"/>
              <a:t>What issues or benefits might occur from the introduction of these emerging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Connection to other Module: </a:t>
            </a:r>
            <a:r>
              <a:rPr lang="en-US" b="0" dirty="0"/>
              <a:t>Connections to Transit and Shared Mobility</a:t>
            </a:r>
            <a:endParaRPr lang="en-US" b="1" dirty="0"/>
          </a:p>
          <a:p>
            <a:endParaRPr lang="en-US" dirty="0"/>
          </a:p>
        </p:txBody>
      </p:sp>
      <p:sp>
        <p:nvSpPr>
          <p:cNvPr id="4" name="Slide Number Placeholder 3"/>
          <p:cNvSpPr>
            <a:spLocks noGrp="1"/>
          </p:cNvSpPr>
          <p:nvPr>
            <p:ph type="sldNum" sz="quarter" idx="5"/>
          </p:nvPr>
        </p:nvSpPr>
        <p:spPr/>
        <p:txBody>
          <a:bodyPr/>
          <a:lstStyle/>
          <a:p>
            <a:fld id="{E5421500-ABA7-4F80-9F33-EE022DA3CCF5}" type="slidenum">
              <a:rPr lang="en-US" smtClean="0"/>
              <a:t>25</a:t>
            </a:fld>
            <a:endParaRPr lang="en-US"/>
          </a:p>
        </p:txBody>
      </p:sp>
    </p:spTree>
    <p:extLst>
      <p:ext uri="{BB962C8B-B14F-4D97-AF65-F5344CB8AC3E}">
        <p14:creationId xmlns:p14="http://schemas.microsoft.com/office/powerpoint/2010/main" val="3423306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r>
              <a:rPr lang="en-US" dirty="0"/>
              <a:t>: As tech firms can operate in public space, they have some ownership of our travel systems, which have traditionally been operated by governments and private companies. Private firms will always be driven by market forces and subject to market failures, which we’re already seeing in the headlines. There are questions about how these technologies can support mobility, health, and physical activity goals in rural areas. Right now, e-scooters have very tight service areas that tend to be limited to the urban core and college campuses, and some places have already banned them from usage on trails.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i="1" dirty="0"/>
              <a:t>Disability Rights Group Sues San Diego Over Scooters on Sidewalks</a:t>
            </a:r>
            <a:r>
              <a:rPr lang="en-US" dirty="0"/>
              <a:t> (March 4, 2019) by Andrew Bowen for KPBS. Available: https://www.npr.org/2019/03/04/698768297/disability-rights-group-sues-san-diego-over-scooters-on-sidewalks</a:t>
            </a:r>
          </a:p>
          <a:p>
            <a:pPr marL="228600" indent="-228600">
              <a:buFont typeface="+mj-lt"/>
              <a:buAutoNum type="arabicPeriod"/>
            </a:pPr>
            <a:r>
              <a:rPr lang="en-US" i="1" dirty="0"/>
              <a:t>Lyft fights to avoid Americans with Disabilities Act in federal court</a:t>
            </a:r>
            <a:r>
              <a:rPr lang="en-US" dirty="0"/>
              <a:t> (May 2, 2019) by Samantha Maldonado for Politico. Available: https://www.politico.com/states/new-york/albany/story/2019/05/02/lyft-fights-to-avoid-americans-with-disabilities-act-in-federal-court-1002249</a:t>
            </a:r>
          </a:p>
        </p:txBody>
      </p:sp>
      <p:sp>
        <p:nvSpPr>
          <p:cNvPr id="4" name="Slide Number Placeholder 3"/>
          <p:cNvSpPr>
            <a:spLocks noGrp="1"/>
          </p:cNvSpPr>
          <p:nvPr>
            <p:ph type="sldNum" sz="quarter" idx="5"/>
          </p:nvPr>
        </p:nvSpPr>
        <p:spPr/>
        <p:txBody>
          <a:bodyPr/>
          <a:lstStyle/>
          <a:p>
            <a:fld id="{997BA6B3-16A5-4F4C-B2BC-C65F66152355}" type="slidenum">
              <a:rPr lang="en-US" smtClean="0"/>
              <a:t>26</a:t>
            </a:fld>
            <a:endParaRPr lang="en-US"/>
          </a:p>
        </p:txBody>
      </p:sp>
    </p:spTree>
    <p:extLst>
      <p:ext uri="{BB962C8B-B14F-4D97-AF65-F5344CB8AC3E}">
        <p14:creationId xmlns:p14="http://schemas.microsoft.com/office/powerpoint/2010/main" val="407028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r>
              <a:rPr lang="en-US" dirty="0"/>
              <a:t>: The recent proliferation of new mobility technologies presents a challenge to the local and state governments who regulate them, and the hospitals and trauma centers charged with treating injuries associated with these emerging vehicle types. This methodology in San Francisco is a response to the need for timely and high-quality data to empirically track and better understand injuries arising from use of these formerly uncommon vehicles. It provides an opportunity to study emerging innovations and to inform data-driven injury prevention efforts (Vision Zero SF, 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Connection to other Module: </a:t>
            </a:r>
            <a:r>
              <a:rPr lang="en-US" b="0" dirty="0"/>
              <a:t>This slide is also shown in the Connections to Transit and Shared Mobility module.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Adapted from </a:t>
            </a:r>
            <a:r>
              <a:rPr lang="en-US" sz="1200" b="0" kern="1200" dirty="0">
                <a:solidFill>
                  <a:schemeClr val="tx1"/>
                </a:solidFill>
                <a:latin typeface="+mn-lt"/>
                <a:ea typeface="+mn-ea"/>
                <a:cs typeface="+mn-cs"/>
              </a:rPr>
              <a:t>Clamann,</a:t>
            </a:r>
            <a:r>
              <a:rPr lang="en-US" sz="1200" b="0" kern="1200" baseline="0" dirty="0">
                <a:solidFill>
                  <a:schemeClr val="tx1"/>
                </a:solidFill>
                <a:latin typeface="+mn-lt"/>
                <a:ea typeface="+mn-ea"/>
                <a:cs typeface="+mn-cs"/>
              </a:rPr>
              <a:t> M. and </a:t>
            </a:r>
            <a:r>
              <a:rPr lang="en-US" sz="1200" kern="1200" dirty="0">
                <a:solidFill>
                  <a:schemeClr val="tx1"/>
                </a:solidFill>
                <a:effectLst/>
                <a:latin typeface="+mn-lt"/>
                <a:ea typeface="+mn-ea"/>
                <a:cs typeface="+mn-cs"/>
              </a:rPr>
              <a:t>Sandt, L.</a:t>
            </a:r>
            <a:r>
              <a:rPr lang="en-US" sz="1200" kern="1200" baseline="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PBIC Automated Vehicle Module Series. </a:t>
            </a:r>
            <a:r>
              <a:rPr lang="en-US" sz="1200" kern="1200" dirty="0">
                <a:solidFill>
                  <a:schemeClr val="tx1"/>
                </a:solidFill>
                <a:effectLst/>
                <a:latin typeface="+mn-lt"/>
                <a:ea typeface="+mn-ea"/>
                <a:cs typeface="+mn-cs"/>
              </a:rPr>
              <a:t>Pedestrian and Bicycle Information Center, Chapel Hill, NC: 2019.</a:t>
            </a:r>
            <a:endParaRPr lang="en-US" dirty="0"/>
          </a:p>
          <a:p>
            <a:r>
              <a:rPr lang="en-US" dirty="0"/>
              <a:t>Vision Zero SF Injury Prevention Research Collaborative (2019) </a:t>
            </a:r>
            <a:r>
              <a:rPr lang="en-US" i="1" dirty="0"/>
              <a:t>A Methodology for Emerging Mobility Injury Monitoring in San Francisco, California Utilizing Hospital Trauma Records: Version 1.0</a:t>
            </a:r>
            <a:r>
              <a:rPr lang="en-US" dirty="0"/>
              <a:t>. San Francisco, CA. Available: https://www.sfdph.org/dph/EH/PHES/PHES/TransportationandHealth.asp</a:t>
            </a:r>
          </a:p>
          <a:p>
            <a:r>
              <a:rPr lang="en-US" dirty="0"/>
              <a:t>Image: https://www.sfdph.org/dph/files/EHSdocs/PHES/VisionZero/Emerging_Mobility_Injury_Monitoring_Methodology.pdf</a:t>
            </a:r>
          </a:p>
        </p:txBody>
      </p:sp>
      <p:sp>
        <p:nvSpPr>
          <p:cNvPr id="4" name="Slide Number Placeholder 3"/>
          <p:cNvSpPr>
            <a:spLocks noGrp="1"/>
          </p:cNvSpPr>
          <p:nvPr>
            <p:ph type="sldNum" sz="quarter" idx="5"/>
          </p:nvPr>
        </p:nvSpPr>
        <p:spPr/>
        <p:txBody>
          <a:bodyPr/>
          <a:lstStyle/>
          <a:p>
            <a:fld id="{1D336513-538C-462C-9A4A-055F93FB7D0F}" type="slidenum">
              <a:rPr lang="en-US" smtClean="0"/>
              <a:t>27</a:t>
            </a:fld>
            <a:endParaRPr lang="en-US"/>
          </a:p>
        </p:txBody>
      </p:sp>
    </p:spTree>
    <p:extLst>
      <p:ext uri="{BB962C8B-B14F-4D97-AF65-F5344CB8AC3E}">
        <p14:creationId xmlns:p14="http://schemas.microsoft.com/office/powerpoint/2010/main" val="2777678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r>
              <a:rPr lang="en-US" dirty="0"/>
              <a:t>: The Society of Automotive Engineers (SAE) developed a taxonomy including six automation levels to describe how responsibilities are divided between a driver and a system for different types of automated vehicles. The levels range from no driving automation (level 0) to full driving automation (level 5). The levels of driving automation are associated with roles played by the driver and the system when in performing the dynamic driving task (DDT) and/or DDT fallback. The SAE Levels of Automation are broadly used when describing automated vehicle functions and capabilities.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Sandt, L. &amp; Owens, J.M. (August 2017). </a:t>
            </a:r>
            <a:r>
              <a:rPr lang="en-US" i="1" dirty="0"/>
              <a:t>Discussion Guide for Automated and Connected Vehicles, Pedestrians, and Bicyclists</a:t>
            </a:r>
            <a:r>
              <a:rPr lang="en-US" dirty="0"/>
              <a:t>. Pedestrian and Bicycle Information Center. Chapel Hill, NC. Available: http://www.pedbikeinfo.org/resources/resources_details.cfm?id=5082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5421500-ABA7-4F80-9F33-EE022DA3CCF5}" type="slidenum">
              <a:rPr lang="en-US" smtClean="0"/>
              <a:t>28</a:t>
            </a:fld>
            <a:endParaRPr lang="en-US"/>
          </a:p>
        </p:txBody>
      </p:sp>
    </p:spTree>
    <p:extLst>
      <p:ext uri="{BB962C8B-B14F-4D97-AF65-F5344CB8AC3E}">
        <p14:creationId xmlns:p14="http://schemas.microsoft.com/office/powerpoint/2010/main" val="1770714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r>
              <a:rPr lang="en-US" dirty="0"/>
              <a:t>: </a:t>
            </a:r>
            <a:r>
              <a:rPr lang="en-US" sz="1200" kern="1200" dirty="0">
                <a:solidFill>
                  <a:schemeClr val="tx1"/>
                </a:solidFill>
                <a:effectLst/>
                <a:latin typeface="+mn-lt"/>
                <a:ea typeface="+mn-ea"/>
                <a:cs typeface="+mn-cs"/>
              </a:rPr>
              <a:t>Autonomous vehicles could change multiple transportation concepts. Below are just three possible applications: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Waymo One ridesharing program lets participants use an app to call an autonomous vehicle to bring them to a destination within a limited service area.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Trucking companies could reduce costs by decreasing the number of drivers and taking advantage of improved efficiency from </a:t>
            </a:r>
            <a:r>
              <a:rPr lang="en-US" sz="1200" i="1" kern="1200" dirty="0">
                <a:solidFill>
                  <a:schemeClr val="tx1"/>
                </a:solidFill>
                <a:effectLst/>
                <a:latin typeface="+mn-lt"/>
                <a:ea typeface="+mn-ea"/>
                <a:cs typeface="+mn-cs"/>
              </a:rPr>
              <a:t>platooning. </a:t>
            </a:r>
            <a:r>
              <a:rPr lang="en-US" sz="1200" kern="1200" dirty="0">
                <a:solidFill>
                  <a:schemeClr val="tx1"/>
                </a:solidFill>
                <a:effectLst/>
                <a:latin typeface="+mn-lt"/>
                <a:ea typeface="+mn-ea"/>
                <a:cs typeface="+mn-cs"/>
              </a:rPr>
              <a:t>In this case, a lead truck sends wireless commands to the following trucks to regulate speed, steering, braking and distance between the trucks.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Short shuttle routes are a convenient entry point for automated vehicles because their low speeds present fewer safety challenges and the fixed routes are easy to navigate.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Adapted from </a:t>
            </a:r>
            <a:r>
              <a:rPr lang="en-US" sz="1200" b="0" kern="1200" dirty="0">
                <a:solidFill>
                  <a:schemeClr val="tx1"/>
                </a:solidFill>
                <a:latin typeface="+mn-lt"/>
                <a:ea typeface="+mn-ea"/>
                <a:cs typeface="+mn-cs"/>
              </a:rPr>
              <a:t>Clamann,</a:t>
            </a:r>
            <a:r>
              <a:rPr lang="en-US" sz="1200" b="0" kern="1200" baseline="0" dirty="0">
                <a:solidFill>
                  <a:schemeClr val="tx1"/>
                </a:solidFill>
                <a:latin typeface="+mn-lt"/>
                <a:ea typeface="+mn-ea"/>
                <a:cs typeface="+mn-cs"/>
              </a:rPr>
              <a:t> M. and </a:t>
            </a:r>
            <a:r>
              <a:rPr lang="en-US" sz="1200" kern="1200" dirty="0">
                <a:solidFill>
                  <a:schemeClr val="tx1"/>
                </a:solidFill>
                <a:effectLst/>
                <a:latin typeface="+mn-lt"/>
                <a:ea typeface="+mn-ea"/>
                <a:cs typeface="+mn-cs"/>
              </a:rPr>
              <a:t>Sandt, L.</a:t>
            </a:r>
            <a:r>
              <a:rPr lang="en-US" sz="1200" kern="1200" baseline="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PBIC Automated Vehicle Module Series. </a:t>
            </a:r>
            <a:r>
              <a:rPr lang="en-US" sz="1200" kern="1200" dirty="0">
                <a:solidFill>
                  <a:schemeClr val="tx1"/>
                </a:solidFill>
                <a:effectLst/>
                <a:latin typeface="+mn-lt"/>
                <a:ea typeface="+mn-ea"/>
                <a:cs typeface="+mn-cs"/>
              </a:rPr>
              <a:t>Pedestrian and Bicycle Information Center, Chapel Hill, NC: 2019.Images: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5421500-ABA7-4F80-9F33-EE022DA3CCF5}" type="slidenum">
              <a:rPr lang="en-US" smtClean="0"/>
              <a:t>29</a:t>
            </a:fld>
            <a:endParaRPr lang="en-US"/>
          </a:p>
        </p:txBody>
      </p:sp>
    </p:spTree>
    <p:extLst>
      <p:ext uri="{BB962C8B-B14F-4D97-AF65-F5344CB8AC3E}">
        <p14:creationId xmlns:p14="http://schemas.microsoft.com/office/powerpoint/2010/main" val="18534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r>
              <a:rPr lang="en-US" dirty="0"/>
              <a:t>: Hypothetical projections of the total U.S. vehicle fleet composition with respect to level of automation, indicating that lower levels of automated vehicles will represent a large portion of the vehicle fleet for a long period of time. Data are hypothetical as there is currently no industry consensus or reliable estimate for specific levels of automation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Adapted from </a:t>
            </a:r>
            <a:r>
              <a:rPr lang="en-US" sz="1200" b="0" kern="1200" dirty="0">
                <a:solidFill>
                  <a:schemeClr val="tx1"/>
                </a:solidFill>
                <a:latin typeface="+mn-lt"/>
                <a:ea typeface="+mn-ea"/>
                <a:cs typeface="+mn-cs"/>
              </a:rPr>
              <a:t>Clamann,</a:t>
            </a:r>
            <a:r>
              <a:rPr lang="en-US" sz="1200" b="0" kern="1200" baseline="0" dirty="0">
                <a:solidFill>
                  <a:schemeClr val="tx1"/>
                </a:solidFill>
                <a:latin typeface="+mn-lt"/>
                <a:ea typeface="+mn-ea"/>
                <a:cs typeface="+mn-cs"/>
              </a:rPr>
              <a:t> M. and </a:t>
            </a:r>
            <a:r>
              <a:rPr lang="en-US" sz="1200" kern="1200" dirty="0">
                <a:solidFill>
                  <a:schemeClr val="tx1"/>
                </a:solidFill>
                <a:effectLst/>
                <a:latin typeface="+mn-lt"/>
                <a:ea typeface="+mn-ea"/>
                <a:cs typeface="+mn-cs"/>
              </a:rPr>
              <a:t>Sandt, L.</a:t>
            </a:r>
            <a:r>
              <a:rPr lang="en-US" sz="1200" kern="1200" baseline="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PBIC Automated Vehicle Module Series. </a:t>
            </a:r>
            <a:r>
              <a:rPr lang="en-US" sz="1200" kern="1200" dirty="0">
                <a:solidFill>
                  <a:schemeClr val="tx1"/>
                </a:solidFill>
                <a:effectLst/>
                <a:latin typeface="+mn-lt"/>
                <a:ea typeface="+mn-ea"/>
                <a:cs typeface="+mn-cs"/>
              </a:rPr>
              <a:t>Pedestrian and Bicycle Information Center, Chapel Hill, NC: 2019.</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from: Sandt, L. &amp; Owens, J.M. (August 2017). </a:t>
            </a:r>
            <a:r>
              <a:rPr lang="en-US" i="1" dirty="0"/>
              <a:t>Discussion Guide for Automated and Connected Vehicles, Pedestrians, and Bicyclists. </a:t>
            </a:r>
            <a:r>
              <a:rPr lang="en-US" dirty="0"/>
              <a:t>Pedestrian and Bicycle Information Center. Chapel Hill, NC. Available: http://www.pedbikeinfo.org/resources/resources_details.cfm?id=5082</a:t>
            </a:r>
          </a:p>
          <a:p>
            <a:endParaRPr lang="en-US" dirty="0"/>
          </a:p>
        </p:txBody>
      </p:sp>
      <p:sp>
        <p:nvSpPr>
          <p:cNvPr id="4" name="Slide Number Placeholder 3"/>
          <p:cNvSpPr>
            <a:spLocks noGrp="1"/>
          </p:cNvSpPr>
          <p:nvPr>
            <p:ph type="sldNum" sz="quarter" idx="5"/>
          </p:nvPr>
        </p:nvSpPr>
        <p:spPr/>
        <p:txBody>
          <a:bodyPr/>
          <a:lstStyle/>
          <a:p>
            <a:fld id="{E5421500-ABA7-4F80-9F33-EE022DA3CCF5}" type="slidenum">
              <a:rPr lang="en-US" smtClean="0"/>
              <a:t>30</a:t>
            </a:fld>
            <a:endParaRPr lang="en-US"/>
          </a:p>
        </p:txBody>
      </p:sp>
    </p:spTree>
    <p:extLst>
      <p:ext uri="{BB962C8B-B14F-4D97-AF65-F5344CB8AC3E}">
        <p14:creationId xmlns:p14="http://schemas.microsoft.com/office/powerpoint/2010/main" val="1952244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Student Question</a:t>
            </a:r>
            <a:r>
              <a:rPr lang="en-US" dirty="0"/>
              <a:t>: </a:t>
            </a:r>
            <a:r>
              <a:rPr lang="en-US" i="1" dirty="0"/>
              <a:t>What is “driving” the pace of AV development? </a:t>
            </a:r>
          </a:p>
          <a:p>
            <a:r>
              <a:rPr lang="en-US" dirty="0"/>
              <a:t>(responses may include: speculation over profits, desire for safety or environmental reform, advancements in data storage and computing). </a:t>
            </a:r>
          </a:p>
          <a:p>
            <a:r>
              <a:rPr lang="en-US" i="1" dirty="0"/>
              <a:t>Who is “driving the change? Who has a seat at the table? Who doesn’t?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Adapted from </a:t>
            </a:r>
            <a:r>
              <a:rPr lang="en-US" sz="1200" b="0" kern="1200" dirty="0">
                <a:solidFill>
                  <a:schemeClr val="tx1"/>
                </a:solidFill>
                <a:latin typeface="+mn-lt"/>
                <a:ea typeface="+mn-ea"/>
                <a:cs typeface="+mn-cs"/>
              </a:rPr>
              <a:t>Clamann,</a:t>
            </a:r>
            <a:r>
              <a:rPr lang="en-US" sz="1200" b="0" kern="1200" baseline="0" dirty="0">
                <a:solidFill>
                  <a:schemeClr val="tx1"/>
                </a:solidFill>
                <a:latin typeface="+mn-lt"/>
                <a:ea typeface="+mn-ea"/>
                <a:cs typeface="+mn-cs"/>
              </a:rPr>
              <a:t> M. and </a:t>
            </a:r>
            <a:r>
              <a:rPr lang="en-US" sz="1200" kern="1200" dirty="0">
                <a:solidFill>
                  <a:schemeClr val="tx1"/>
                </a:solidFill>
                <a:effectLst/>
                <a:latin typeface="+mn-lt"/>
                <a:ea typeface="+mn-ea"/>
                <a:cs typeface="+mn-cs"/>
              </a:rPr>
              <a:t>Sandt, L.</a:t>
            </a:r>
            <a:r>
              <a:rPr lang="en-US" sz="1200" kern="1200" baseline="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PBIC Automated Vehicle Module Series. </a:t>
            </a:r>
            <a:r>
              <a:rPr lang="en-US" sz="1200" kern="1200" dirty="0">
                <a:solidFill>
                  <a:schemeClr val="tx1"/>
                </a:solidFill>
                <a:effectLst/>
                <a:latin typeface="+mn-lt"/>
                <a:ea typeface="+mn-ea"/>
                <a:cs typeface="+mn-cs"/>
              </a:rPr>
              <a:t>Pedestrian and Bicycle Information Center, Chapel Hill, NC: 2019.</a:t>
            </a:r>
            <a:endParaRPr lang="en-US" dirty="0"/>
          </a:p>
        </p:txBody>
      </p:sp>
      <p:sp>
        <p:nvSpPr>
          <p:cNvPr id="4" name="Slide Number Placeholder 3"/>
          <p:cNvSpPr>
            <a:spLocks noGrp="1"/>
          </p:cNvSpPr>
          <p:nvPr>
            <p:ph type="sldNum" sz="quarter" idx="5"/>
          </p:nvPr>
        </p:nvSpPr>
        <p:spPr/>
        <p:txBody>
          <a:bodyPr/>
          <a:lstStyle/>
          <a:p>
            <a:fld id="{E5421500-ABA7-4F80-9F33-EE022DA3CCF5}" type="slidenum">
              <a:rPr lang="en-US" smtClean="0"/>
              <a:t>31</a:t>
            </a:fld>
            <a:endParaRPr lang="en-US"/>
          </a:p>
        </p:txBody>
      </p:sp>
    </p:spTree>
    <p:extLst>
      <p:ext uri="{BB962C8B-B14F-4D97-AF65-F5344CB8AC3E}">
        <p14:creationId xmlns:p14="http://schemas.microsoft.com/office/powerpoint/2010/main" val="2446840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b="0" dirty="0"/>
              <a:t>: Automated vehicles and people walking will need to interact in new ways.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r>
              <a:rPr lang="en-US" dirty="0"/>
              <a:t>: From a young age we are taught to make eye contact with the driver. When there is no driver, pedestrians will need to replace these old habits with new ones (or learn how to understand mixed fleets). This will take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Adapted from </a:t>
            </a:r>
            <a:r>
              <a:rPr lang="en-US" sz="1200" b="0" kern="1200" dirty="0">
                <a:solidFill>
                  <a:schemeClr val="tx1"/>
                </a:solidFill>
                <a:latin typeface="+mn-lt"/>
                <a:ea typeface="+mn-ea"/>
                <a:cs typeface="+mn-cs"/>
              </a:rPr>
              <a:t>Clamann,</a:t>
            </a:r>
            <a:r>
              <a:rPr lang="en-US" sz="1200" b="0" kern="1200" baseline="0" dirty="0">
                <a:solidFill>
                  <a:schemeClr val="tx1"/>
                </a:solidFill>
                <a:latin typeface="+mn-lt"/>
                <a:ea typeface="+mn-ea"/>
                <a:cs typeface="+mn-cs"/>
              </a:rPr>
              <a:t> M. and </a:t>
            </a:r>
            <a:r>
              <a:rPr lang="en-US" sz="1200" kern="1200" dirty="0">
                <a:solidFill>
                  <a:schemeClr val="tx1"/>
                </a:solidFill>
                <a:effectLst/>
                <a:latin typeface="+mn-lt"/>
                <a:ea typeface="+mn-ea"/>
                <a:cs typeface="+mn-cs"/>
              </a:rPr>
              <a:t>Sandt, L.</a:t>
            </a:r>
            <a:r>
              <a:rPr lang="en-US" sz="1200" kern="1200" baseline="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PBIC Automated Vehicle Module Series. </a:t>
            </a:r>
            <a:r>
              <a:rPr lang="en-US" sz="1200" kern="1200" dirty="0">
                <a:solidFill>
                  <a:schemeClr val="tx1"/>
                </a:solidFill>
                <a:effectLst/>
                <a:latin typeface="+mn-lt"/>
                <a:ea typeface="+mn-ea"/>
                <a:cs typeface="+mn-cs"/>
              </a:rPr>
              <a:t>Pedestrian and Bicycle Information Center, Chapel Hill, NC: 2019.</a:t>
            </a:r>
            <a:endParaRPr lang="en-US" dirty="0"/>
          </a:p>
        </p:txBody>
      </p:sp>
      <p:sp>
        <p:nvSpPr>
          <p:cNvPr id="4" name="Slide Number Placeholder 3"/>
          <p:cNvSpPr>
            <a:spLocks noGrp="1"/>
          </p:cNvSpPr>
          <p:nvPr>
            <p:ph type="sldNum" sz="quarter" idx="5"/>
          </p:nvPr>
        </p:nvSpPr>
        <p:spPr/>
        <p:txBody>
          <a:bodyPr/>
          <a:lstStyle/>
          <a:p>
            <a:fld id="{E5421500-ABA7-4F80-9F33-EE022DA3CCF5}" type="slidenum">
              <a:rPr lang="en-US" smtClean="0"/>
              <a:t>32</a:t>
            </a:fld>
            <a:endParaRPr lang="en-US"/>
          </a:p>
        </p:txBody>
      </p:sp>
    </p:spTree>
    <p:extLst>
      <p:ext uri="{BB962C8B-B14F-4D97-AF65-F5344CB8AC3E}">
        <p14:creationId xmlns:p14="http://schemas.microsoft.com/office/powerpoint/2010/main" val="272685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b="0" dirty="0"/>
              <a:t>: </a:t>
            </a:r>
            <a:r>
              <a:rPr lang="en-US" dirty="0"/>
              <a:t>Legislation and planning shaped U.S. community design and mode choice. Streets were previously for the public to merge social, recreational, and errand trips. Being on a street or watching the street was partaking in the “theatre of life.” Streets have evolved to be less people-focused and more movement-focused, which can have negative effects for people walking.</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r>
              <a:rPr lang="en-US" dirty="0"/>
              <a:t>: </a:t>
            </a:r>
            <a:r>
              <a:rPr lang="en-US" sz="1200" b="0" i="0" kern="1200" dirty="0">
                <a:solidFill>
                  <a:schemeClr val="tx1"/>
                </a:solidFill>
                <a:effectLst/>
                <a:latin typeface="+mn-lt"/>
                <a:ea typeface="+mn-ea"/>
                <a:cs typeface="+mn-cs"/>
              </a:rPr>
              <a:t>In the 1880s and 1890s, bicycles were the dominant vehicle on our nation’s roads. With the introduction of the “safety” bicycle, with two wheels of the same size, and the pneumatic tire in the late 1880s, the bicycling craze became an economic, political, and social force in the U.S. By 1890, the U.S. was manufacturing more than 1 million bicycles each year. </a:t>
            </a:r>
            <a:r>
              <a:rPr lang="en-US" dirty="0"/>
              <a:t>In the early 1900s, </a:t>
            </a:r>
            <a:r>
              <a:rPr lang="en-US" sz="1200" b="0" i="0" kern="1200" dirty="0">
                <a:solidFill>
                  <a:schemeClr val="tx1"/>
                </a:solidFill>
                <a:effectLst/>
                <a:latin typeface="+mn-lt"/>
                <a:ea typeface="+mn-ea"/>
                <a:cs typeface="+mn-cs"/>
              </a:rPr>
              <a:t>the biggest contributor to crashes for bicyclists existed outside the cities; the poor condition of the nation’s roads made bicycling a laborious and dangerous process. Bicycle groups worked at the Federal, State, and local levels to secure road improvement legislation. The work of these advocacy groups became known as the Good Roads Movement.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FHWA. </a:t>
            </a:r>
            <a:r>
              <a:rPr lang="en-US" sz="1200" b="0" i="1" u="none" strike="noStrike" kern="1200" baseline="0" dirty="0">
                <a:solidFill>
                  <a:schemeClr val="tx1"/>
                </a:solidFill>
                <a:latin typeface="+mn-lt"/>
                <a:ea typeface="+mn-ea"/>
                <a:cs typeface="+mn-cs"/>
              </a:rPr>
              <a:t>Road Safety Fundamentals; Concepts, Strategies, and Practices that Reduce Fatalities and Injuries on the Road.</a:t>
            </a:r>
            <a:r>
              <a:rPr lang="en-US" sz="1200" b="0" i="0" u="none" strike="noStrike" kern="1200" baseline="0" dirty="0">
                <a:solidFill>
                  <a:schemeClr val="tx1"/>
                </a:solidFill>
                <a:latin typeface="+mn-lt"/>
                <a:ea typeface="+mn-ea"/>
                <a:cs typeface="+mn-cs"/>
              </a:rPr>
              <a:t> (2017). U.S. Department of Transportation. Ed. Daniel Carter. Available: https://rspcb.safety.fhwa.dot.gov/rsf/</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Top image via FHWA </a:t>
            </a:r>
            <a:r>
              <a:rPr lang="en-US" i="1" dirty="0"/>
              <a:t>Road Safety Fundamentals </a:t>
            </a:r>
            <a:r>
              <a:rPr lang="en-US" dirty="0"/>
              <a:t>(2017) shows three men with bicycles on a bridge in Washington DC circa 1885.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Bottom image via slides by Robert Schneider.</a:t>
            </a:r>
          </a:p>
        </p:txBody>
      </p:sp>
      <p:sp>
        <p:nvSpPr>
          <p:cNvPr id="4" name="Slide Number Placeholder 3"/>
          <p:cNvSpPr>
            <a:spLocks noGrp="1"/>
          </p:cNvSpPr>
          <p:nvPr>
            <p:ph type="sldNum" sz="quarter" idx="5"/>
          </p:nvPr>
        </p:nvSpPr>
        <p:spPr/>
        <p:txBody>
          <a:bodyPr/>
          <a:lstStyle/>
          <a:p>
            <a:fld id="{E5421500-ABA7-4F80-9F33-EE022DA3CCF5}" type="slidenum">
              <a:rPr lang="en-US" smtClean="0"/>
              <a:t>4</a:t>
            </a:fld>
            <a:endParaRPr lang="en-US"/>
          </a:p>
        </p:txBody>
      </p:sp>
    </p:spTree>
    <p:extLst>
      <p:ext uri="{BB962C8B-B14F-4D97-AF65-F5344CB8AC3E}">
        <p14:creationId xmlns:p14="http://schemas.microsoft.com/office/powerpoint/2010/main" val="3091708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Student Question</a:t>
            </a:r>
            <a:r>
              <a:rPr lang="en-US" dirty="0"/>
              <a:t>: </a:t>
            </a:r>
            <a:r>
              <a:rPr lang="en-US" i="1" dirty="0"/>
              <a:t>Is this the size and location of bicyclists that an AV will detect and react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Adapted from </a:t>
            </a:r>
            <a:r>
              <a:rPr lang="en-US" sz="1200" b="0" kern="1200" dirty="0">
                <a:solidFill>
                  <a:schemeClr val="tx1"/>
                </a:solidFill>
                <a:latin typeface="+mn-lt"/>
                <a:ea typeface="+mn-ea"/>
                <a:cs typeface="+mn-cs"/>
              </a:rPr>
              <a:t>Clamann,</a:t>
            </a:r>
            <a:r>
              <a:rPr lang="en-US" sz="1200" b="0" kern="1200" baseline="0" dirty="0">
                <a:solidFill>
                  <a:schemeClr val="tx1"/>
                </a:solidFill>
                <a:latin typeface="+mn-lt"/>
                <a:ea typeface="+mn-ea"/>
                <a:cs typeface="+mn-cs"/>
              </a:rPr>
              <a:t> M. and </a:t>
            </a:r>
            <a:r>
              <a:rPr lang="en-US" sz="1200" kern="1200" dirty="0">
                <a:solidFill>
                  <a:schemeClr val="tx1"/>
                </a:solidFill>
                <a:effectLst/>
                <a:latin typeface="+mn-lt"/>
                <a:ea typeface="+mn-ea"/>
                <a:cs typeface="+mn-cs"/>
              </a:rPr>
              <a:t>Sandt, L.</a:t>
            </a:r>
            <a:r>
              <a:rPr lang="en-US" sz="1200" kern="1200" baseline="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PBIC Automated Vehicle Module Series. </a:t>
            </a:r>
            <a:r>
              <a:rPr lang="en-US" sz="1200" kern="1200" dirty="0">
                <a:solidFill>
                  <a:schemeClr val="tx1"/>
                </a:solidFill>
                <a:effectLst/>
                <a:latin typeface="+mn-lt"/>
                <a:ea typeface="+mn-ea"/>
                <a:cs typeface="+mn-cs"/>
              </a:rPr>
              <a:t>Pedestrian and Bicycle Information Center, Chapel Hill, NC: 2019.</a:t>
            </a:r>
            <a:endParaRPr lang="en-US" dirty="0"/>
          </a:p>
        </p:txBody>
      </p:sp>
      <p:sp>
        <p:nvSpPr>
          <p:cNvPr id="4" name="Slide Number Placeholder 3"/>
          <p:cNvSpPr>
            <a:spLocks noGrp="1"/>
          </p:cNvSpPr>
          <p:nvPr>
            <p:ph type="sldNum" sz="quarter" idx="5"/>
          </p:nvPr>
        </p:nvSpPr>
        <p:spPr/>
        <p:txBody>
          <a:bodyPr/>
          <a:lstStyle/>
          <a:p>
            <a:fld id="{E5421500-ABA7-4F80-9F33-EE022DA3CCF5}" type="slidenum">
              <a:rPr lang="en-US" smtClean="0"/>
              <a:t>33</a:t>
            </a:fld>
            <a:endParaRPr lang="en-US"/>
          </a:p>
        </p:txBody>
      </p:sp>
    </p:spTree>
    <p:extLst>
      <p:ext uri="{BB962C8B-B14F-4D97-AF65-F5344CB8AC3E}">
        <p14:creationId xmlns:p14="http://schemas.microsoft.com/office/powerpoint/2010/main" val="3796443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Adapted from </a:t>
            </a:r>
            <a:r>
              <a:rPr lang="en-US" sz="1200" b="0" kern="1200" dirty="0">
                <a:solidFill>
                  <a:schemeClr val="tx1"/>
                </a:solidFill>
                <a:latin typeface="+mn-lt"/>
                <a:ea typeface="+mn-ea"/>
                <a:cs typeface="+mn-cs"/>
              </a:rPr>
              <a:t>Clamann,</a:t>
            </a:r>
            <a:r>
              <a:rPr lang="en-US" sz="1200" b="0" kern="1200" baseline="0" dirty="0">
                <a:solidFill>
                  <a:schemeClr val="tx1"/>
                </a:solidFill>
                <a:latin typeface="+mn-lt"/>
                <a:ea typeface="+mn-ea"/>
                <a:cs typeface="+mn-cs"/>
              </a:rPr>
              <a:t> M. and </a:t>
            </a:r>
            <a:r>
              <a:rPr lang="en-US" sz="1200" kern="1200" dirty="0">
                <a:solidFill>
                  <a:schemeClr val="tx1"/>
                </a:solidFill>
                <a:effectLst/>
                <a:latin typeface="+mn-lt"/>
                <a:ea typeface="+mn-ea"/>
                <a:cs typeface="+mn-cs"/>
              </a:rPr>
              <a:t>Sandt, L.</a:t>
            </a:r>
            <a:r>
              <a:rPr lang="en-US" sz="1200" kern="1200" baseline="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PBIC Automated Vehicle Module Series. </a:t>
            </a:r>
            <a:r>
              <a:rPr lang="en-US" sz="1200" kern="1200" dirty="0">
                <a:solidFill>
                  <a:schemeClr val="tx1"/>
                </a:solidFill>
                <a:effectLst/>
                <a:latin typeface="+mn-lt"/>
                <a:ea typeface="+mn-ea"/>
                <a:cs typeface="+mn-cs"/>
              </a:rPr>
              <a:t>Pedestrian and Bicycle Information Center, Chapel Hill, NC: 2019.</a:t>
            </a:r>
            <a:endParaRPr lang="en-US" dirty="0"/>
          </a:p>
        </p:txBody>
      </p:sp>
      <p:sp>
        <p:nvSpPr>
          <p:cNvPr id="4" name="Slide Number Placeholder 3"/>
          <p:cNvSpPr>
            <a:spLocks noGrp="1"/>
          </p:cNvSpPr>
          <p:nvPr>
            <p:ph type="sldNum" sz="quarter" idx="5"/>
          </p:nvPr>
        </p:nvSpPr>
        <p:spPr/>
        <p:txBody>
          <a:bodyPr/>
          <a:lstStyle/>
          <a:p>
            <a:fld id="{E5421500-ABA7-4F80-9F33-EE022DA3CCF5}" type="slidenum">
              <a:rPr lang="en-US" smtClean="0"/>
              <a:t>34</a:t>
            </a:fld>
            <a:endParaRPr lang="en-US"/>
          </a:p>
        </p:txBody>
      </p:sp>
    </p:spTree>
    <p:extLst>
      <p:ext uri="{BB962C8B-B14F-4D97-AF65-F5344CB8AC3E}">
        <p14:creationId xmlns:p14="http://schemas.microsoft.com/office/powerpoint/2010/main" val="223806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r>
              <a:rPr lang="en-US" dirty="0"/>
              <a:t>:</a:t>
            </a:r>
          </a:p>
          <a:p>
            <a:r>
              <a:rPr lang="en-US" dirty="0"/>
              <a:t>Increased mobility for those unwilling or unable to drive:</a:t>
            </a:r>
          </a:p>
          <a:p>
            <a:pPr marL="171450" indent="-171450">
              <a:buFont typeface="Arial" panose="020B0604020202020204" pitchFamily="34" charset="0"/>
              <a:buChar char="•"/>
            </a:pPr>
            <a:r>
              <a:rPr lang="en-US" dirty="0"/>
              <a:t>Improved independence, reduction in social isolation, and access to essential services.</a:t>
            </a:r>
          </a:p>
          <a:p>
            <a:r>
              <a:rPr lang="en-US" dirty="0"/>
              <a:t>Reduced cost of congestion:</a:t>
            </a:r>
          </a:p>
          <a:p>
            <a:pPr marL="171450" indent="-171450">
              <a:buFont typeface="Arial" panose="020B0604020202020204" pitchFamily="34" charset="0"/>
              <a:buChar char="•"/>
            </a:pPr>
            <a:r>
              <a:rPr lang="en-US" dirty="0"/>
              <a:t>Vehicle occupants free to do other activities.</a:t>
            </a:r>
          </a:p>
          <a:p>
            <a:pPr marL="171450" indent="-171450">
              <a:buFont typeface="Arial" panose="020B0604020202020204" pitchFamily="34" charset="0"/>
              <a:buChar char="•"/>
            </a:pPr>
            <a:r>
              <a:rPr lang="en-US" dirty="0"/>
              <a:t>Could lead to an increase in overall vehicle miles traveled?</a:t>
            </a:r>
          </a:p>
          <a:p>
            <a:pPr marL="171450" indent="-171450">
              <a:buFont typeface="Arial" panose="020B0604020202020204" pitchFamily="34" charset="0"/>
              <a:buChar char="•"/>
            </a:pPr>
            <a:r>
              <a:rPr lang="en-US" dirty="0"/>
              <a:t>Which, in turn, could return the increases in negative externalities of driving, like congestion.</a:t>
            </a:r>
          </a:p>
          <a:p>
            <a:pPr marL="171450" indent="-171450">
              <a:buFont typeface="Arial" panose="020B0604020202020204" pitchFamily="34" charset="0"/>
              <a:buChar char="•"/>
            </a:pPr>
            <a:r>
              <a:rPr lang="en-US" dirty="0"/>
              <a:t>Does this erode the comparative advantage of public transit?</a:t>
            </a:r>
          </a:p>
          <a:p>
            <a:r>
              <a:rPr lang="en-US" dirty="0"/>
              <a:t>Commuters more willing to travel longer distances to work:</a:t>
            </a:r>
          </a:p>
          <a:p>
            <a:pPr marL="171450" indent="-171450">
              <a:buFont typeface="Arial" panose="020B0604020202020204" pitchFamily="34" charset="0"/>
              <a:buChar char="•"/>
            </a:pPr>
            <a:r>
              <a:rPr lang="en-US" dirty="0"/>
              <a:t>People relocate further from the urban core.</a:t>
            </a:r>
          </a:p>
          <a:p>
            <a:r>
              <a:rPr lang="en-US" dirty="0"/>
              <a:t>Decrease need for proximate parking as AVs drive themselves to satellite parking:</a:t>
            </a:r>
          </a:p>
          <a:p>
            <a:pPr marL="171450" indent="-171450">
              <a:buFont typeface="Arial" panose="020B0604020202020204" pitchFamily="34" charset="0"/>
              <a:buChar char="•"/>
            </a:pPr>
            <a:r>
              <a:rPr lang="en-US" dirty="0"/>
              <a:t>Resulting in increased urban density?</a:t>
            </a:r>
          </a:p>
          <a:p>
            <a:pPr marL="171450" indent="-171450">
              <a:buFont typeface="Arial" panose="020B0604020202020204" pitchFamily="34" charset="0"/>
              <a:buChar char="•"/>
            </a:pPr>
            <a:r>
              <a:rPr lang="en-US" dirty="0"/>
              <a:t>And undermining urban parking revenues.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a:t>
            </a:r>
            <a:r>
              <a:rPr lang="en-US" sz="1200" kern="1200" dirty="0">
                <a:solidFill>
                  <a:schemeClr val="tx1"/>
                </a:solidFill>
                <a:effectLst/>
                <a:latin typeface="+mn-lt"/>
                <a:ea typeface="+mn-ea"/>
                <a:cs typeface="+mn-cs"/>
              </a:rPr>
              <a:t>adapted from </a:t>
            </a:r>
            <a:r>
              <a:rPr lang="en-US" sz="1200" b="0" kern="1200" dirty="0">
                <a:solidFill>
                  <a:schemeClr val="tx1"/>
                </a:solidFill>
                <a:latin typeface="+mn-lt"/>
                <a:ea typeface="+mn-ea"/>
                <a:cs typeface="+mn-cs"/>
              </a:rPr>
              <a:t>Clamann,</a:t>
            </a:r>
            <a:r>
              <a:rPr lang="en-US" sz="1200" b="0" kern="1200" baseline="0" dirty="0">
                <a:solidFill>
                  <a:schemeClr val="tx1"/>
                </a:solidFill>
                <a:latin typeface="+mn-lt"/>
                <a:ea typeface="+mn-ea"/>
                <a:cs typeface="+mn-cs"/>
              </a:rPr>
              <a:t> M. and </a:t>
            </a:r>
            <a:r>
              <a:rPr lang="en-US" sz="1200" kern="1200" dirty="0">
                <a:solidFill>
                  <a:schemeClr val="tx1"/>
                </a:solidFill>
                <a:effectLst/>
                <a:latin typeface="+mn-lt"/>
                <a:ea typeface="+mn-ea"/>
                <a:cs typeface="+mn-cs"/>
              </a:rPr>
              <a:t>Sandt, L.</a:t>
            </a:r>
            <a:r>
              <a:rPr lang="en-US" sz="1200" kern="1200" baseline="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PBIC Automated Vehicle Module Series. </a:t>
            </a:r>
            <a:r>
              <a:rPr lang="en-US" sz="1200" kern="1200" dirty="0">
                <a:solidFill>
                  <a:schemeClr val="tx1"/>
                </a:solidFill>
                <a:effectLst/>
                <a:latin typeface="+mn-lt"/>
                <a:ea typeface="+mn-ea"/>
                <a:cs typeface="+mn-cs"/>
              </a:rPr>
              <a:t>Pedestrian and Bicycle Information Center, Chapel Hill, NC: 2019.</a:t>
            </a:r>
            <a:endParaRPr lang="en-US" dirty="0"/>
          </a:p>
          <a:p>
            <a:r>
              <a:rPr lang="en-US" dirty="0"/>
              <a:t>Reference: Anderson, J., </a:t>
            </a:r>
            <a:r>
              <a:rPr lang="en-US" dirty="0" err="1"/>
              <a:t>Kalra</a:t>
            </a:r>
            <a:r>
              <a:rPr lang="en-US" dirty="0"/>
              <a:t>, N., Stanley, K., Sorenson, P., Samaras, C. and </a:t>
            </a:r>
            <a:r>
              <a:rPr lang="en-US" dirty="0" err="1"/>
              <a:t>Oluwatola</a:t>
            </a:r>
            <a:r>
              <a:rPr lang="en-US" dirty="0"/>
              <a:t>, O. (2014). </a:t>
            </a:r>
            <a:r>
              <a:rPr lang="en-US" i="1" dirty="0"/>
              <a:t>Autonomous Vehicle Technology: A Guide for Policymakers</a:t>
            </a:r>
            <a:r>
              <a:rPr lang="en-US" dirty="0"/>
              <a:t>. Rand Corporation. https://www.rand.org/pubs/research_reports/RR443-2.html</a:t>
            </a:r>
          </a:p>
          <a:p>
            <a:endParaRPr lang="en-US" dirty="0"/>
          </a:p>
        </p:txBody>
      </p:sp>
      <p:sp>
        <p:nvSpPr>
          <p:cNvPr id="4" name="Slide Number Placeholder 3"/>
          <p:cNvSpPr>
            <a:spLocks noGrp="1"/>
          </p:cNvSpPr>
          <p:nvPr>
            <p:ph type="sldNum" sz="quarter" idx="5"/>
          </p:nvPr>
        </p:nvSpPr>
        <p:spPr/>
        <p:txBody>
          <a:bodyPr/>
          <a:lstStyle/>
          <a:p>
            <a:fld id="{1D336513-538C-462C-9A4A-055F93FB7D0F}" type="slidenum">
              <a:rPr lang="en-US" smtClean="0"/>
              <a:t>35</a:t>
            </a:fld>
            <a:endParaRPr lang="en-US"/>
          </a:p>
        </p:txBody>
      </p:sp>
    </p:spTree>
    <p:extLst>
      <p:ext uri="{BB962C8B-B14F-4D97-AF65-F5344CB8AC3E}">
        <p14:creationId xmlns:p14="http://schemas.microsoft.com/office/powerpoint/2010/main" val="4191316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r>
              <a:rPr lang="en-US" dirty="0"/>
              <a:t>: </a:t>
            </a:r>
            <a:r>
              <a:rPr lang="en-US" sz="1200" b="0" i="0" kern="1200" dirty="0">
                <a:solidFill>
                  <a:schemeClr val="tx1"/>
                </a:solidFill>
                <a:effectLst/>
                <a:latin typeface="+mn-lt"/>
                <a:ea typeface="+mn-ea"/>
                <a:cs typeface="+mn-cs"/>
              </a:rPr>
              <a:t>Future safety issues will certainly arise as technological advancements lead to changes in the vehicle fleet. Autonomous and potentially driverless vehicles are being developed and tested across the world. Though safety improvements are touted as a benefit of these advanced vehicles, safety will continue to be a priority as they begin to share the roads with older vehicles, bicyclists, and pedestrians. As can be learned from the history of road safety in the U.S., complex problems must be met with safety advancements, legislative action, and collaboration.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Speaker notes from FHWA. </a:t>
            </a:r>
            <a:r>
              <a:rPr lang="en-US" sz="1200" b="0" i="1" u="none" strike="noStrike" kern="1200" baseline="0" dirty="0">
                <a:solidFill>
                  <a:schemeClr val="tx1"/>
                </a:solidFill>
                <a:latin typeface="+mn-lt"/>
                <a:ea typeface="+mn-ea"/>
                <a:cs typeface="+mn-cs"/>
              </a:rPr>
              <a:t>Road Safety Fundamentals; Concepts, Strategies, and Practices that Reduce Fatalities and Injuries on the Road.</a:t>
            </a:r>
            <a:r>
              <a:rPr lang="en-US" sz="1200" b="0" i="0" u="none" strike="noStrike" kern="1200" baseline="0" dirty="0">
                <a:solidFill>
                  <a:schemeClr val="tx1"/>
                </a:solidFill>
                <a:latin typeface="+mn-lt"/>
                <a:ea typeface="+mn-ea"/>
                <a:cs typeface="+mn-cs"/>
              </a:rPr>
              <a:t> (2017). U.S. Department of Transportation. Ed. Daniel Carter. Available: https://rspcb.safety.fhwa.dot.gov/rsf/</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5421500-ABA7-4F80-9F33-EE022DA3CCF5}" type="slidenum">
              <a:rPr lang="en-US" smtClean="0"/>
              <a:t>36</a:t>
            </a:fld>
            <a:endParaRPr lang="en-US"/>
          </a:p>
        </p:txBody>
      </p:sp>
    </p:spTree>
    <p:extLst>
      <p:ext uri="{BB962C8B-B14F-4D97-AF65-F5344CB8AC3E}">
        <p14:creationId xmlns:p14="http://schemas.microsoft.com/office/powerpoint/2010/main" val="4200323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r>
              <a:rPr lang="en-US" dirty="0"/>
              <a:t>: With the introduction of the automobile, there were safety concerns about cars hitting people, so auto manufacturers lobbied to have separated space – get the people off the streets and keep the streets for the cars. </a:t>
            </a:r>
          </a:p>
          <a:p>
            <a:r>
              <a:rPr lang="en-US" dirty="0"/>
              <a:t>Engineering standards became the driver of street designs that focused on separating people from cars, so cars could go faster. </a:t>
            </a:r>
          </a:p>
          <a:p>
            <a:r>
              <a:rPr lang="en-US" dirty="0"/>
              <a:t>The needs and desires of the community became less important for the design of streets. </a:t>
            </a:r>
          </a:p>
          <a:p>
            <a:r>
              <a:rPr lang="en-US" dirty="0"/>
              <a:t>Current practice is focused on decreasing congestion and delay, with solutions that prioritize the car over other modes.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http://www.youtube.com/watch?v=NINOxRxze9k [Accessed May 2019]</a:t>
            </a:r>
          </a:p>
        </p:txBody>
      </p:sp>
      <p:sp>
        <p:nvSpPr>
          <p:cNvPr id="4" name="Slide Number Placeholder 3"/>
          <p:cNvSpPr>
            <a:spLocks noGrp="1"/>
          </p:cNvSpPr>
          <p:nvPr>
            <p:ph type="sldNum" sz="quarter" idx="5"/>
          </p:nvPr>
        </p:nvSpPr>
        <p:spPr/>
        <p:txBody>
          <a:bodyPr/>
          <a:lstStyle/>
          <a:p>
            <a:fld id="{E5421500-ABA7-4F80-9F33-EE022DA3CCF5}" type="slidenum">
              <a:rPr lang="en-US" smtClean="0"/>
              <a:t>5</a:t>
            </a:fld>
            <a:endParaRPr lang="en-US"/>
          </a:p>
        </p:txBody>
      </p:sp>
    </p:spTree>
    <p:extLst>
      <p:ext uri="{BB962C8B-B14F-4D97-AF65-F5344CB8AC3E}">
        <p14:creationId xmlns:p14="http://schemas.microsoft.com/office/powerpoint/2010/main" val="312793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r>
              <a:rPr lang="en-US" dirty="0"/>
              <a:t>: </a:t>
            </a:r>
            <a:r>
              <a:rPr lang="en-US" sz="1200" b="0" i="0" kern="1200" dirty="0">
                <a:solidFill>
                  <a:schemeClr val="tx1"/>
                </a:solidFill>
                <a:effectLst/>
                <a:latin typeface="+mn-lt"/>
                <a:ea typeface="+mn-ea"/>
                <a:cs typeface="+mn-cs"/>
              </a:rPr>
              <a:t>Though the National System of Interstate Highways had been established by legislation in 1944, little progress was made over the next decade. It was the 1956 Act signed by President Eisenhower that linked the development of the interstate highway system to the interest of national defense and assigned funding that would rapidly expand the highway network. Despite the enthusiasm of political and business leaders, the growth of this system was not without its critics. These critics primarily denounced the destruction of homes and separation of communities that sometimes resulted from new highways bisecting established neighborhoods. Though this opposition halted projects in some locations, it did not stop the expansion of the interstate highway system. </a:t>
            </a:r>
            <a:r>
              <a:rPr lang="en-US" dirty="0"/>
              <a:t>The Highway Trust Fund (amassed through fuel taxes) subsidized suburban and exurban road infrastructure. The current automobile-dominated landscape of the U.S. is often traced back to the 1956 Highways Act. The construction and expansion of the U.S. highway system has focused on providing increased mobility and has fostered the decentralization of development in this country.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this time, “automobiles replaced streetcars, the need for locating houses close to the streetcar stop disappeared. Retail business concentrated near the residential subdivisions and apartment complexes, curbs and sidewalks, symbols of a pedestrian and streetcar-oriented world, became expensive and unnecessary features in this new, low-density environment. House lots became wider to accommodate garages and houses themselves were set back from the street to reduce the noise and nuisance of passing cars.” (</a:t>
            </a:r>
            <a:r>
              <a:rPr lang="en-US" dirty="0" err="1"/>
              <a:t>Untermann</a:t>
            </a:r>
            <a:r>
              <a:rPr lang="en-US" dirty="0"/>
              <a:t>, Richard K., </a:t>
            </a:r>
            <a:r>
              <a:rPr lang="en-US" i="1" dirty="0"/>
              <a:t>Linking Land Use and Transportation: Design Strategies to Serve HOVs and Pedestrians</a:t>
            </a:r>
            <a:r>
              <a:rPr lang="en-US" dirty="0"/>
              <a:t>, Washington State Transportation Commission, Olympia, WA, 1991.)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Sources</a:t>
            </a:r>
            <a:r>
              <a:rPr lang="en-US" dirty="0"/>
              <a:t>: adapted from slides by Robert Schneider.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FHWA. </a:t>
            </a:r>
            <a:r>
              <a:rPr lang="en-US" sz="1200" b="0" i="1" u="none" strike="noStrike" kern="1200" baseline="0" dirty="0">
                <a:solidFill>
                  <a:schemeClr val="tx1"/>
                </a:solidFill>
                <a:latin typeface="+mn-lt"/>
                <a:ea typeface="+mn-ea"/>
                <a:cs typeface="+mn-cs"/>
              </a:rPr>
              <a:t>Road Safety Fundamentals; Concepts, Strategies, and Practices that Reduce Fatalities and Injuries on the Road.</a:t>
            </a:r>
            <a:r>
              <a:rPr lang="en-US" sz="1200" b="0" i="0" u="none" strike="noStrike" kern="1200" baseline="0" dirty="0">
                <a:solidFill>
                  <a:schemeClr val="tx1"/>
                </a:solidFill>
                <a:latin typeface="+mn-lt"/>
                <a:ea typeface="+mn-ea"/>
                <a:cs typeface="+mn-cs"/>
              </a:rPr>
              <a:t> UNIT 1: Foundations of Road Safety. (2017). U.S. Department of Transportation. Ed. Daniel Carter. Available: https://rspcb.safety.fhwa.dot.gov/rsf/</a:t>
            </a:r>
            <a:endParaRPr lang="en-US" dirty="0"/>
          </a:p>
          <a:p>
            <a:endParaRPr lang="en-US" dirty="0"/>
          </a:p>
        </p:txBody>
      </p:sp>
      <p:sp>
        <p:nvSpPr>
          <p:cNvPr id="4" name="Slide Number Placeholder 3"/>
          <p:cNvSpPr>
            <a:spLocks noGrp="1"/>
          </p:cNvSpPr>
          <p:nvPr>
            <p:ph type="sldNum" sz="quarter" idx="5"/>
          </p:nvPr>
        </p:nvSpPr>
        <p:spPr/>
        <p:txBody>
          <a:bodyPr/>
          <a:lstStyle/>
          <a:p>
            <a:fld id="{E5421500-ABA7-4F80-9F33-EE022DA3CCF5}" type="slidenum">
              <a:rPr lang="en-US" smtClean="0"/>
              <a:t>6</a:t>
            </a:fld>
            <a:endParaRPr lang="en-US"/>
          </a:p>
        </p:txBody>
      </p:sp>
    </p:spTree>
    <p:extLst>
      <p:ext uri="{BB962C8B-B14F-4D97-AF65-F5344CB8AC3E}">
        <p14:creationId xmlns:p14="http://schemas.microsoft.com/office/powerpoint/2010/main" val="4184465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r>
              <a:rPr lang="en-US" dirty="0"/>
              <a:t>: </a:t>
            </a:r>
            <a:r>
              <a:rPr lang="en-US" b="0" dirty="0"/>
              <a:t>The 70s and 80s saw a shift in automobile focus in response to the oil crisis and rising concerns about the environment. Instead of focusing solely on the automobile, policy makers, planners, advocates, and engineers slowly started to include active transportation as awareness grew surrounding the benefits of pedestrian and bicycle mobility. The Oregon “Bicycle Bill” required the Oregon Department of Transportation, counties, and cities to provide walkways and bikeways on all construction, reconstruction, or relocation projects.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a:t>
            </a:r>
            <a:r>
              <a:rPr lang="en-US" sz="1200" b="0" i="0" kern="1200" dirty="0" err="1">
                <a:solidFill>
                  <a:schemeClr val="tx1"/>
                </a:solidFill>
                <a:effectLst/>
                <a:latin typeface="+mn-lt"/>
                <a:ea typeface="+mn-ea"/>
                <a:cs typeface="+mn-cs"/>
              </a:rPr>
              <a:t>Schultheiss</a:t>
            </a:r>
            <a:r>
              <a:rPr lang="en-US" sz="1200" b="0" i="0" kern="1200" dirty="0">
                <a:solidFill>
                  <a:schemeClr val="tx1"/>
                </a:solidFill>
                <a:effectLst/>
                <a:latin typeface="+mn-lt"/>
                <a:ea typeface="+mn-ea"/>
                <a:cs typeface="+mn-cs"/>
              </a:rPr>
              <a:t>, W., Sanders, R. L., &amp; Toole, J. (2018). A Historical Perspective on the AASHTO Guide for the Development of Bicycle Facilities and the Impact of the Vehicular Cycling Movement. </a:t>
            </a:r>
            <a:r>
              <a:rPr lang="en-US" sz="1200" b="0" i="1" kern="1200" dirty="0">
                <a:solidFill>
                  <a:schemeClr val="tx1"/>
                </a:solidFill>
                <a:effectLst/>
                <a:latin typeface="+mn-lt"/>
                <a:ea typeface="+mn-ea"/>
                <a:cs typeface="+mn-cs"/>
              </a:rPr>
              <a:t>Transportation Research Record</a:t>
            </a:r>
            <a:r>
              <a:rPr lang="en-US" sz="1200" b="0" i="0" kern="1200" dirty="0">
                <a:solidFill>
                  <a:schemeClr val="tx1"/>
                </a:solidFill>
                <a:effectLst/>
                <a:latin typeface="+mn-lt"/>
                <a:ea typeface="+mn-ea"/>
                <a:cs typeface="+mn-cs"/>
              </a:rPr>
              <a:t>, 2672(13), 38–49. https://doi.org/10.1177/0361198118798482</a:t>
            </a:r>
            <a:endParaRPr lang="en-US" i="1" dirty="0"/>
          </a:p>
        </p:txBody>
      </p:sp>
      <p:sp>
        <p:nvSpPr>
          <p:cNvPr id="4" name="Slide Number Placeholder 3"/>
          <p:cNvSpPr>
            <a:spLocks noGrp="1"/>
          </p:cNvSpPr>
          <p:nvPr>
            <p:ph type="sldNum" sz="quarter" idx="5"/>
          </p:nvPr>
        </p:nvSpPr>
        <p:spPr/>
        <p:txBody>
          <a:bodyPr/>
          <a:lstStyle/>
          <a:p>
            <a:fld id="{E5421500-ABA7-4F80-9F33-EE022DA3CCF5}" type="slidenum">
              <a:rPr lang="en-US" smtClean="0"/>
              <a:t>7</a:t>
            </a:fld>
            <a:endParaRPr lang="en-US"/>
          </a:p>
        </p:txBody>
      </p:sp>
    </p:spTree>
    <p:extLst>
      <p:ext uri="{BB962C8B-B14F-4D97-AF65-F5344CB8AC3E}">
        <p14:creationId xmlns:p14="http://schemas.microsoft.com/office/powerpoint/2010/main" val="1515787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Connection to other Module: </a:t>
            </a:r>
            <a:r>
              <a:rPr lang="en-US" b="0" dirty="0"/>
              <a:t>Accessibility and ADA</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Federal Highway Administration, Office of Civil Rights. “Americans with Disabilities Act.” Available: https://www.fhwa.dot.gov/civilrights/programs/ada/ [Accessed May 2019].</a:t>
            </a:r>
          </a:p>
        </p:txBody>
      </p:sp>
      <p:sp>
        <p:nvSpPr>
          <p:cNvPr id="4" name="Slide Number Placeholder 3"/>
          <p:cNvSpPr>
            <a:spLocks noGrp="1"/>
          </p:cNvSpPr>
          <p:nvPr>
            <p:ph type="sldNum" sz="quarter" idx="5"/>
          </p:nvPr>
        </p:nvSpPr>
        <p:spPr/>
        <p:txBody>
          <a:bodyPr/>
          <a:lstStyle/>
          <a:p>
            <a:fld id="{E5421500-ABA7-4F80-9F33-EE022DA3CCF5}" type="slidenum">
              <a:rPr lang="en-US" smtClean="0"/>
              <a:t>8</a:t>
            </a:fld>
            <a:endParaRPr lang="en-US"/>
          </a:p>
        </p:txBody>
      </p:sp>
    </p:spTree>
    <p:extLst>
      <p:ext uri="{BB962C8B-B14F-4D97-AF65-F5344CB8AC3E}">
        <p14:creationId xmlns:p14="http://schemas.microsoft.com/office/powerpoint/2010/main" val="2927763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r>
              <a:rPr lang="en-US" dirty="0"/>
              <a:t>: Through the 1980s, the primary source of money for surface transportation projects was the gas tax and receipt of funds was tied to the measure Level of Service (LOS). </a:t>
            </a:r>
            <a:r>
              <a:rPr lang="en-US" b="0" dirty="0"/>
              <a:t>At the Federal level, ISTEA was the first major investment and recognition of the importance and need for active transportation facilities. This coincided with the revival of downtown main streets and central city neighborhoods, as well as growth in local and regional level bicycle advocacy.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5421500-ABA7-4F80-9F33-EE022DA3CCF5}" type="slidenum">
              <a:rPr lang="en-US" smtClean="0"/>
              <a:t>9</a:t>
            </a:fld>
            <a:endParaRPr lang="en-US"/>
          </a:p>
        </p:txBody>
      </p:sp>
    </p:spTree>
    <p:extLst>
      <p:ext uri="{BB962C8B-B14F-4D97-AF65-F5344CB8AC3E}">
        <p14:creationId xmlns:p14="http://schemas.microsoft.com/office/powerpoint/2010/main" val="806800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b="0" dirty="0"/>
              <a:t>: </a:t>
            </a:r>
            <a:r>
              <a:rPr lang="en-US" altLang="en-US" dirty="0"/>
              <a:t>The National Bicycling and Walking Study in 1994 set goals of increasing biking and walking trips while decreasing injuries. While the study signaled national recognition that walking and bicycling should be important modes of transportation in the future, the report serves mostly as a resource, and does not set a timeframe for reaching the goals.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adapted from </a:t>
            </a:r>
            <a:r>
              <a:rPr lang="en-US" altLang="en-US" dirty="0"/>
              <a:t>slides by Robert Schneider.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Image from Federal Highway Administration. (1994). </a:t>
            </a:r>
            <a:r>
              <a:rPr lang="en-US" altLang="en-US" i="1" dirty="0"/>
              <a:t>National Bicycling and Walking Study. </a:t>
            </a:r>
            <a:r>
              <a:rPr lang="en-US" altLang="en-US" dirty="0"/>
              <a:t>(FHWA-PD-94-023). Washington, DC: United States Department of</a:t>
            </a:r>
            <a:r>
              <a:rPr lang="en-US" altLang="en-US" i="1" dirty="0"/>
              <a:t> </a:t>
            </a:r>
            <a:r>
              <a:rPr lang="en-US" altLang="en-US" dirty="0"/>
              <a:t>Transportation.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5421500-ABA7-4F80-9F33-EE022DA3CCF5}" type="slidenum">
              <a:rPr lang="en-US" smtClean="0"/>
              <a:t>10</a:t>
            </a:fld>
            <a:endParaRPr lang="en-US"/>
          </a:p>
        </p:txBody>
      </p:sp>
    </p:spTree>
    <p:extLst>
      <p:ext uri="{BB962C8B-B14F-4D97-AF65-F5344CB8AC3E}">
        <p14:creationId xmlns:p14="http://schemas.microsoft.com/office/powerpoint/2010/main" val="1572893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3438" y="1428751"/>
            <a:ext cx="7543800" cy="1945481"/>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483438" y="3429000"/>
            <a:ext cx="6461760" cy="8001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A977B6-207F-4547-BCF7-5FD09D754C7F}" type="datetime1">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A7B10-5B59-5847-A2D4-DA6B67CC2B6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142B22-0C81-D541-BD0E-C81A6B3E065D}" type="datetime1">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A7B10-5B59-5847-A2D4-DA6B67CC2B6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1752600" cy="4388644"/>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507628-551D-2844-B487-0C0568628B83}" type="datetime1">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A7B10-5B59-5847-A2D4-DA6B67CC2B6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5168F9-CCC8-A248-8ED3-86DCD6DC7E06}" type="datetime1">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A7B10-5B59-5847-A2D4-DA6B67CC2B6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114800"/>
            <a:ext cx="7659687" cy="8763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4" y="2889647"/>
            <a:ext cx="6135687" cy="122515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950DB5B-F5FE-4F4E-8D0F-FDEA6FB833B2}" type="datetime1">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A7B10-5B59-5847-A2D4-DA6B67CC2B6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9508" y="1152144"/>
            <a:ext cx="3657600" cy="34427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21908" y="1152144"/>
            <a:ext cx="3657600" cy="34427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69D289-36CF-1E4B-88EA-D5DD5F8D19EE}" type="datetime1">
              <a:rPr lang="en-US" smtClean="0"/>
              <a:t>9/30/2019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8A7B10-5B59-5847-A2D4-DA6B67CC2B6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59508" y="1151335"/>
            <a:ext cx="3657600" cy="47982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59508" y="1631156"/>
            <a:ext cx="365760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321908" y="1151335"/>
            <a:ext cx="3657600" cy="47982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321908" y="1631156"/>
            <a:ext cx="365760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C9A246-4443-B041-9EDB-4290C72D6CF3}" type="datetime1">
              <a:rPr lang="en-US" smtClean="0"/>
              <a:t>9/30/2019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8A7B10-5B59-5847-A2D4-DA6B67CC2B6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218FFF-2319-F047-B022-DEE85B594F7B}" type="datetime1">
              <a:rPr lang="en-US" smtClean="0"/>
              <a:t>9/30/2019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8A7B10-5B59-5847-A2D4-DA6B67CC2B6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BCF22C-9B52-6448-B108-0FBB80CA351B}" type="datetime1">
              <a:rPr lang="en-US" smtClean="0"/>
              <a:t>9/30/2019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8A7B10-5B59-5847-A2D4-DA6B67CC2B6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4121658"/>
            <a:ext cx="7772400" cy="44577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800" y="4572000"/>
            <a:ext cx="7772401" cy="4572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D557DDC-20AD-C146-AE7D-B4A85B269354}" type="datetime1">
              <a:rPr lang="en-US" smtClean="0"/>
              <a:t>9/30/2019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8A7B10-5B59-5847-A2D4-DA6B67CC2B64}" type="slidenum">
              <a:rPr lang="en-US" smtClean="0"/>
              <a:t>‹#›</a:t>
            </a:fld>
            <a:endParaRPr lang="en-US"/>
          </a:p>
        </p:txBody>
      </p:sp>
      <p:sp>
        <p:nvSpPr>
          <p:cNvPr id="9" name="Content Placeholder 8"/>
          <p:cNvSpPr>
            <a:spLocks noGrp="1"/>
          </p:cNvSpPr>
          <p:nvPr>
            <p:ph sz="quarter" idx="13"/>
          </p:nvPr>
        </p:nvSpPr>
        <p:spPr>
          <a:xfrm>
            <a:off x="304800" y="285750"/>
            <a:ext cx="7772400" cy="3707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4121458"/>
            <a:ext cx="7772400" cy="445970"/>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4572000"/>
            <a:ext cx="7772400" cy="45948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D2B4D7A7-FA7A-B247-A857-5958AD041A40}" type="datetime1">
              <a:rPr lang="en-US" smtClean="0"/>
              <a:t>9/30/2019</a:t>
            </a:fld>
            <a:endParaRPr lang="en-US"/>
          </a:p>
        </p:txBody>
      </p:sp>
      <p:sp>
        <p:nvSpPr>
          <p:cNvPr id="9" name="Slide Number Placeholder 8"/>
          <p:cNvSpPr>
            <a:spLocks noGrp="1"/>
          </p:cNvSpPr>
          <p:nvPr>
            <p:ph type="sldNum" sz="quarter" idx="11"/>
          </p:nvPr>
        </p:nvSpPr>
        <p:spPr/>
        <p:txBody>
          <a:bodyPr/>
          <a:lstStyle/>
          <a:p>
            <a:fld id="{588A7B10-5B59-5847-A2D4-DA6B67CC2B64}"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9508" y="205979"/>
            <a:ext cx="7620000" cy="857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59508" y="1200150"/>
            <a:ext cx="7620000" cy="36004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360508" y="0"/>
            <a:ext cx="783492" cy="3754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360508" y="3754050"/>
            <a:ext cx="783492" cy="51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434096" y="3875970"/>
            <a:ext cx="626794" cy="29718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80A655B2-E5A1-4448-BEF0-D9D6743CAC4E}" type="slidenum">
              <a:rPr lang="en-US" smtClean="0"/>
              <a:t>‹#›</a:t>
            </a:fld>
            <a:endParaRPr lang="en-US" dirty="0"/>
          </a:p>
        </p:txBody>
      </p:sp>
      <p:sp>
        <p:nvSpPr>
          <p:cNvPr id="5" name="Footer Placeholder 4"/>
          <p:cNvSpPr>
            <a:spLocks noGrp="1"/>
          </p:cNvSpPr>
          <p:nvPr>
            <p:ph type="ftr" sz="quarter" idx="3"/>
          </p:nvPr>
        </p:nvSpPr>
        <p:spPr>
          <a:xfrm rot="16200000">
            <a:off x="7845988" y="2507502"/>
            <a:ext cx="1799825" cy="511843"/>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917988" y="777971"/>
            <a:ext cx="1655826" cy="511842"/>
          </a:xfrm>
          <a:prstGeom prst="rect">
            <a:avLst/>
          </a:prstGeom>
        </p:spPr>
        <p:txBody>
          <a:bodyPr vert="horz" lIns="91440" tIns="45720" rIns="91440" bIns="45720" rtlCol="0" anchor="ctr"/>
          <a:lstStyle>
            <a:lvl1pPr algn="l">
              <a:defRPr sz="1200">
                <a:solidFill>
                  <a:schemeClr val="bg2"/>
                </a:solidFill>
              </a:defRPr>
            </a:lvl1pPr>
          </a:lstStyle>
          <a:p>
            <a:fld id="{D2F46E13-67C5-254B-8ADE-42A83CA279DA}" type="datetime1">
              <a:rPr lang="en-US" smtClean="0"/>
              <a:t>9/30/2019</a:t>
            </a:fld>
            <a:endParaRPr lang="en-US" dirty="0"/>
          </a:p>
        </p:txBody>
      </p:sp>
      <p:pic>
        <p:nvPicPr>
          <p:cNvPr id="9" name="Picture 8" descr="FHWA_vertical_2013.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88420" y="4366442"/>
            <a:ext cx="685800" cy="689378"/>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rgbClr val="005799"/>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NINOxRxze9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2EEEE-C004-4313-8529-CED7BA3EAA51}"/>
              </a:ext>
            </a:extLst>
          </p:cNvPr>
          <p:cNvSpPr>
            <a:spLocks noGrp="1"/>
          </p:cNvSpPr>
          <p:nvPr>
            <p:ph type="ctrTitle"/>
          </p:nvPr>
        </p:nvSpPr>
        <p:spPr/>
        <p:txBody>
          <a:bodyPr>
            <a:noAutofit/>
          </a:bodyPr>
          <a:lstStyle/>
          <a:p>
            <a:r>
              <a:rPr lang="en-US" sz="4800" dirty="0"/>
              <a:t>Introduction to Pedestrian and Bicycle Transportation:</a:t>
            </a:r>
            <a:br>
              <a:rPr lang="en-US" sz="4800" dirty="0"/>
            </a:br>
            <a:r>
              <a:rPr lang="en-US" sz="4400" dirty="0"/>
              <a:t>Past, Present, and Future</a:t>
            </a:r>
          </a:p>
        </p:txBody>
      </p:sp>
      <p:sp>
        <p:nvSpPr>
          <p:cNvPr id="3" name="Subtitle 2">
            <a:extLst>
              <a:ext uri="{FF2B5EF4-FFF2-40B4-BE49-F238E27FC236}">
                <a16:creationId xmlns:a16="http://schemas.microsoft.com/office/drawing/2014/main" id="{BC93B03A-2D2A-4010-A699-F53A95B26A54}"/>
              </a:ext>
            </a:extLst>
          </p:cNvPr>
          <p:cNvSpPr>
            <a:spLocks noGrp="1"/>
          </p:cNvSpPr>
          <p:nvPr>
            <p:ph type="subTitle" idx="1"/>
          </p:nvPr>
        </p:nvSpPr>
        <p:spPr/>
        <p:txBody>
          <a:bodyPr/>
          <a:lstStyle/>
          <a:p>
            <a:r>
              <a:rPr lang="en-US" dirty="0">
                <a:solidFill>
                  <a:schemeClr val="tx1"/>
                </a:solidFill>
              </a:rPr>
              <a:t>Instructor course information</a:t>
            </a:r>
          </a:p>
        </p:txBody>
      </p:sp>
      <p:sp>
        <p:nvSpPr>
          <p:cNvPr id="4" name="Slide Number Placeholder 3">
            <a:extLst>
              <a:ext uri="{FF2B5EF4-FFF2-40B4-BE49-F238E27FC236}">
                <a16:creationId xmlns:a16="http://schemas.microsoft.com/office/drawing/2014/main" id="{C7F70AF3-8692-4797-A5CA-5D9F759D0A38}"/>
              </a:ext>
            </a:extLst>
          </p:cNvPr>
          <p:cNvSpPr>
            <a:spLocks noGrp="1"/>
          </p:cNvSpPr>
          <p:nvPr>
            <p:ph type="sldNum" sz="quarter" idx="12"/>
          </p:nvPr>
        </p:nvSpPr>
        <p:spPr/>
        <p:txBody>
          <a:bodyPr/>
          <a:lstStyle/>
          <a:p>
            <a:fld id="{588A7B10-5B59-5847-A2D4-DA6B67CC2B64}" type="slidenum">
              <a:rPr lang="en-US" smtClean="0"/>
              <a:t>1</a:t>
            </a:fld>
            <a:endParaRPr lang="en-US" dirty="0"/>
          </a:p>
        </p:txBody>
      </p:sp>
    </p:spTree>
    <p:extLst>
      <p:ext uri="{BB962C8B-B14F-4D97-AF65-F5344CB8AC3E}">
        <p14:creationId xmlns:p14="http://schemas.microsoft.com/office/powerpoint/2010/main" val="2754760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9896-312B-4B07-ABFE-B42ECE38392F}"/>
              </a:ext>
            </a:extLst>
          </p:cNvPr>
          <p:cNvSpPr>
            <a:spLocks noGrp="1"/>
          </p:cNvSpPr>
          <p:nvPr>
            <p:ph type="title"/>
          </p:nvPr>
        </p:nvSpPr>
        <p:spPr/>
        <p:txBody>
          <a:bodyPr/>
          <a:lstStyle/>
          <a:p>
            <a:r>
              <a:rPr lang="en-US" sz="4400" dirty="0"/>
              <a:t>History of Walking and Bicycling</a:t>
            </a:r>
          </a:p>
        </p:txBody>
      </p:sp>
      <p:sp>
        <p:nvSpPr>
          <p:cNvPr id="3" name="Content Placeholder 2">
            <a:extLst>
              <a:ext uri="{FF2B5EF4-FFF2-40B4-BE49-F238E27FC236}">
                <a16:creationId xmlns:a16="http://schemas.microsoft.com/office/drawing/2014/main" id="{B3D55530-BC42-4784-B914-6B40B84D2F04}"/>
              </a:ext>
            </a:extLst>
          </p:cNvPr>
          <p:cNvSpPr>
            <a:spLocks noGrp="1"/>
          </p:cNvSpPr>
          <p:nvPr>
            <p:ph idx="1"/>
          </p:nvPr>
        </p:nvSpPr>
        <p:spPr>
          <a:xfrm>
            <a:off x="359508" y="1200150"/>
            <a:ext cx="4967501" cy="3600450"/>
          </a:xfrm>
        </p:spPr>
        <p:txBody>
          <a:bodyPr>
            <a:normAutofit/>
          </a:bodyPr>
          <a:lstStyle/>
          <a:p>
            <a:r>
              <a:rPr lang="en-US" dirty="0"/>
              <a:t>National Bicycling and Walking Study, two goals:</a:t>
            </a:r>
          </a:p>
          <a:p>
            <a:pPr lvl="1"/>
            <a:r>
              <a:rPr lang="en-US" dirty="0"/>
              <a:t>Reduce by 10% the number of bicyclists and pedestrians killed or injured in traffic crashes </a:t>
            </a:r>
          </a:p>
          <a:p>
            <a:pPr lvl="1"/>
            <a:r>
              <a:rPr lang="en-US" dirty="0"/>
              <a:t>Double the percentage of total trips made by bicycling and walking in the U.S. (from 7.9% to 15.8%)</a:t>
            </a:r>
          </a:p>
          <a:p>
            <a:pPr lvl="1"/>
            <a:endParaRPr lang="en-US" dirty="0"/>
          </a:p>
          <a:p>
            <a:endParaRPr lang="en-US" dirty="0"/>
          </a:p>
        </p:txBody>
      </p:sp>
      <p:sp>
        <p:nvSpPr>
          <p:cNvPr id="4" name="Slide Number Placeholder 3">
            <a:extLst>
              <a:ext uri="{FF2B5EF4-FFF2-40B4-BE49-F238E27FC236}">
                <a16:creationId xmlns:a16="http://schemas.microsoft.com/office/drawing/2014/main" id="{29E2015D-E96A-40B7-AF08-0CB16A5BB049}"/>
              </a:ext>
            </a:extLst>
          </p:cNvPr>
          <p:cNvSpPr>
            <a:spLocks noGrp="1"/>
          </p:cNvSpPr>
          <p:nvPr>
            <p:ph type="sldNum" sz="quarter" idx="12"/>
          </p:nvPr>
        </p:nvSpPr>
        <p:spPr/>
        <p:txBody>
          <a:bodyPr/>
          <a:lstStyle/>
          <a:p>
            <a:fld id="{588A7B10-5B59-5847-A2D4-DA6B67CC2B64}" type="slidenum">
              <a:rPr lang="en-US" smtClean="0"/>
              <a:t>10</a:t>
            </a:fld>
            <a:endParaRPr lang="en-US" dirty="0"/>
          </a:p>
        </p:txBody>
      </p:sp>
      <p:pic>
        <p:nvPicPr>
          <p:cNvPr id="5" name="Picture 6" descr="The National Bicycling and Walking Study by the US Department of Transportation Federal Highway Administration&#10;">
            <a:extLst>
              <a:ext uri="{FF2B5EF4-FFF2-40B4-BE49-F238E27FC236}">
                <a16:creationId xmlns:a16="http://schemas.microsoft.com/office/drawing/2014/main" id="{EBE44DDE-F89D-450B-8FF1-08C1517744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327009" y="1342386"/>
            <a:ext cx="2765123" cy="3595135"/>
          </a:xfrm>
          <a:prstGeom prst="rect">
            <a:avLst/>
          </a:prstGeom>
          <a:noFill/>
          <a:ln>
            <a:solidFill>
              <a:schemeClr val="tx1"/>
            </a:solidFill>
            <a:miter lim="800000"/>
            <a:headEnd/>
            <a:tailEnd/>
          </a:ln>
        </p:spPr>
      </p:pic>
    </p:spTree>
    <p:extLst>
      <p:ext uri="{BB962C8B-B14F-4D97-AF65-F5344CB8AC3E}">
        <p14:creationId xmlns:p14="http://schemas.microsoft.com/office/powerpoint/2010/main" val="3413987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ultiple people walking and sitting in chairs at public space closed to automobile traffic in city ">
            <a:extLst>
              <a:ext uri="{FF2B5EF4-FFF2-40B4-BE49-F238E27FC236}">
                <a16:creationId xmlns:a16="http://schemas.microsoft.com/office/drawing/2014/main" id="{BF3BA9E1-81BB-4028-9884-F5F127FB1D9E}"/>
              </a:ext>
            </a:extLst>
          </p:cNvPr>
          <p:cNvPicPr>
            <a:picLocks noChangeAspect="1"/>
          </p:cNvPicPr>
          <p:nvPr/>
        </p:nvPicPr>
        <p:blipFill>
          <a:blip r:embed="rId3"/>
          <a:srcRect/>
          <a:stretch/>
        </p:blipFill>
        <p:spPr>
          <a:xfrm>
            <a:off x="4273723" y="1383178"/>
            <a:ext cx="3705785" cy="2779338"/>
          </a:xfrm>
          <a:prstGeom prst="rect">
            <a:avLst/>
          </a:prstGeom>
          <a:ln>
            <a:solidFill>
              <a:schemeClr val="tx2"/>
            </a:solidFill>
          </a:ln>
        </p:spPr>
      </p:pic>
      <p:sp>
        <p:nvSpPr>
          <p:cNvPr id="2" name="Title 1">
            <a:extLst>
              <a:ext uri="{FF2B5EF4-FFF2-40B4-BE49-F238E27FC236}">
                <a16:creationId xmlns:a16="http://schemas.microsoft.com/office/drawing/2014/main" id="{ADB09896-312B-4B07-ABFE-B42ECE38392F}"/>
              </a:ext>
            </a:extLst>
          </p:cNvPr>
          <p:cNvSpPr>
            <a:spLocks noGrp="1"/>
          </p:cNvSpPr>
          <p:nvPr>
            <p:ph type="title"/>
          </p:nvPr>
        </p:nvSpPr>
        <p:spPr/>
        <p:txBody>
          <a:bodyPr/>
          <a:lstStyle/>
          <a:p>
            <a:r>
              <a:rPr lang="en-US" sz="4400" dirty="0"/>
              <a:t>History of Walking and Bicycling</a:t>
            </a:r>
          </a:p>
        </p:txBody>
      </p:sp>
      <p:sp>
        <p:nvSpPr>
          <p:cNvPr id="3" name="Content Placeholder 2">
            <a:extLst>
              <a:ext uri="{FF2B5EF4-FFF2-40B4-BE49-F238E27FC236}">
                <a16:creationId xmlns:a16="http://schemas.microsoft.com/office/drawing/2014/main" id="{B3D55530-BC42-4784-B914-6B40B84D2F04}"/>
              </a:ext>
            </a:extLst>
          </p:cNvPr>
          <p:cNvSpPr>
            <a:spLocks noGrp="1"/>
          </p:cNvSpPr>
          <p:nvPr>
            <p:ph idx="1"/>
          </p:nvPr>
        </p:nvSpPr>
        <p:spPr>
          <a:xfrm>
            <a:off x="359508" y="1200150"/>
            <a:ext cx="3705785" cy="3600450"/>
          </a:xfrm>
        </p:spPr>
        <p:txBody>
          <a:bodyPr>
            <a:normAutofit/>
          </a:bodyPr>
          <a:lstStyle/>
          <a:p>
            <a:r>
              <a:rPr lang="en-US" dirty="0"/>
              <a:t>2000s: New Urbanism </a:t>
            </a:r>
          </a:p>
          <a:p>
            <a:r>
              <a:rPr lang="en-US" dirty="0"/>
              <a:t>2010: Livability as key principle in planning for walking and bicycling</a:t>
            </a:r>
          </a:p>
          <a:p>
            <a:r>
              <a:rPr lang="en-US" dirty="0"/>
              <a:t>2005: Federal-aid Safe Routes to School Program</a:t>
            </a:r>
          </a:p>
          <a:p>
            <a:endParaRPr lang="en-US" dirty="0"/>
          </a:p>
        </p:txBody>
      </p:sp>
      <p:sp>
        <p:nvSpPr>
          <p:cNvPr id="4" name="Slide Number Placeholder 3">
            <a:extLst>
              <a:ext uri="{FF2B5EF4-FFF2-40B4-BE49-F238E27FC236}">
                <a16:creationId xmlns:a16="http://schemas.microsoft.com/office/drawing/2014/main" id="{29E2015D-E96A-40B7-AF08-0CB16A5BB049}"/>
              </a:ext>
            </a:extLst>
          </p:cNvPr>
          <p:cNvSpPr>
            <a:spLocks noGrp="1"/>
          </p:cNvSpPr>
          <p:nvPr>
            <p:ph type="sldNum" sz="quarter" idx="12"/>
          </p:nvPr>
        </p:nvSpPr>
        <p:spPr/>
        <p:txBody>
          <a:bodyPr/>
          <a:lstStyle/>
          <a:p>
            <a:fld id="{588A7B10-5B59-5847-A2D4-DA6B67CC2B64}" type="slidenum">
              <a:rPr lang="en-US" smtClean="0"/>
              <a:t>11</a:t>
            </a:fld>
            <a:endParaRPr lang="en-US" dirty="0"/>
          </a:p>
        </p:txBody>
      </p:sp>
      <p:sp>
        <p:nvSpPr>
          <p:cNvPr id="8" name="TextBox 7">
            <a:extLst>
              <a:ext uri="{FF2B5EF4-FFF2-40B4-BE49-F238E27FC236}">
                <a16:creationId xmlns:a16="http://schemas.microsoft.com/office/drawing/2014/main" id="{3D83B2C2-748D-4C70-A465-93979C449B0C}"/>
              </a:ext>
            </a:extLst>
          </p:cNvPr>
          <p:cNvSpPr txBox="1"/>
          <p:nvPr/>
        </p:nvSpPr>
        <p:spPr>
          <a:xfrm>
            <a:off x="4919055" y="4173150"/>
            <a:ext cx="3135312" cy="261610"/>
          </a:xfrm>
          <a:prstGeom prst="rect">
            <a:avLst/>
          </a:prstGeom>
          <a:noFill/>
        </p:spPr>
        <p:txBody>
          <a:bodyPr wrap="square" rtlCol="0">
            <a:spAutoFit/>
          </a:bodyPr>
          <a:lstStyle/>
          <a:p>
            <a:pPr algn="r"/>
            <a:r>
              <a:rPr lang="en-US" sz="1050" i="1" dirty="0"/>
              <a:t>pedbikeimages.org – Laura Sandt</a:t>
            </a:r>
          </a:p>
        </p:txBody>
      </p:sp>
    </p:spTree>
    <p:extLst>
      <p:ext uri="{BB962C8B-B14F-4D97-AF65-F5344CB8AC3E}">
        <p14:creationId xmlns:p14="http://schemas.microsoft.com/office/powerpoint/2010/main" val="2726860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9896-312B-4B07-ABFE-B42ECE38392F}"/>
              </a:ext>
            </a:extLst>
          </p:cNvPr>
          <p:cNvSpPr>
            <a:spLocks noGrp="1"/>
          </p:cNvSpPr>
          <p:nvPr>
            <p:ph type="title"/>
          </p:nvPr>
        </p:nvSpPr>
        <p:spPr/>
        <p:txBody>
          <a:bodyPr/>
          <a:lstStyle/>
          <a:p>
            <a:r>
              <a:rPr lang="en-US" sz="4400" dirty="0"/>
              <a:t>History of Walking and Bicycling</a:t>
            </a:r>
          </a:p>
        </p:txBody>
      </p:sp>
      <p:sp>
        <p:nvSpPr>
          <p:cNvPr id="3" name="Content Placeholder 2">
            <a:extLst>
              <a:ext uri="{FF2B5EF4-FFF2-40B4-BE49-F238E27FC236}">
                <a16:creationId xmlns:a16="http://schemas.microsoft.com/office/drawing/2014/main" id="{B3D55530-BC42-4784-B914-6B40B84D2F04}"/>
              </a:ext>
            </a:extLst>
          </p:cNvPr>
          <p:cNvSpPr>
            <a:spLocks noGrp="1"/>
          </p:cNvSpPr>
          <p:nvPr>
            <p:ph idx="1"/>
          </p:nvPr>
        </p:nvSpPr>
        <p:spPr>
          <a:xfrm>
            <a:off x="359508" y="1200150"/>
            <a:ext cx="4431948" cy="3600450"/>
          </a:xfrm>
        </p:spPr>
        <p:txBody>
          <a:bodyPr>
            <a:normAutofit/>
          </a:bodyPr>
          <a:lstStyle/>
          <a:p>
            <a:r>
              <a:rPr lang="en-US" dirty="0"/>
              <a:t>2010 – present: </a:t>
            </a:r>
          </a:p>
          <a:p>
            <a:pPr lvl="1"/>
            <a:r>
              <a:rPr lang="en-US" dirty="0"/>
              <a:t>Increasing interest from, and coordination with, the public health profession</a:t>
            </a:r>
          </a:p>
          <a:p>
            <a:pPr lvl="1"/>
            <a:r>
              <a:rPr lang="en-US" dirty="0"/>
              <a:t>Complete Streets</a:t>
            </a:r>
          </a:p>
          <a:p>
            <a:pPr lvl="1"/>
            <a:r>
              <a:rPr lang="en-US" dirty="0"/>
              <a:t>Consolidated Federal funding</a:t>
            </a:r>
          </a:p>
          <a:p>
            <a:pPr lvl="1"/>
            <a:r>
              <a:rPr lang="en-US" dirty="0"/>
              <a:t>Research on bicyclist preferences for separated facilities</a:t>
            </a:r>
          </a:p>
          <a:p>
            <a:pPr lvl="1"/>
            <a:r>
              <a:rPr lang="en-US" dirty="0"/>
              <a:t>Vision Zero</a:t>
            </a:r>
          </a:p>
          <a:p>
            <a:endParaRPr lang="en-US" dirty="0"/>
          </a:p>
        </p:txBody>
      </p:sp>
      <p:sp>
        <p:nvSpPr>
          <p:cNvPr id="4" name="Slide Number Placeholder 3">
            <a:extLst>
              <a:ext uri="{FF2B5EF4-FFF2-40B4-BE49-F238E27FC236}">
                <a16:creationId xmlns:a16="http://schemas.microsoft.com/office/drawing/2014/main" id="{29E2015D-E96A-40B7-AF08-0CB16A5BB049}"/>
              </a:ext>
            </a:extLst>
          </p:cNvPr>
          <p:cNvSpPr>
            <a:spLocks noGrp="1"/>
          </p:cNvSpPr>
          <p:nvPr>
            <p:ph type="sldNum" sz="quarter" idx="12"/>
          </p:nvPr>
        </p:nvSpPr>
        <p:spPr/>
        <p:txBody>
          <a:bodyPr/>
          <a:lstStyle/>
          <a:p>
            <a:fld id="{588A7B10-5B59-5847-A2D4-DA6B67CC2B64}" type="slidenum">
              <a:rPr lang="en-US" smtClean="0"/>
              <a:t>12</a:t>
            </a:fld>
            <a:endParaRPr lang="en-US" dirty="0"/>
          </a:p>
        </p:txBody>
      </p:sp>
      <p:pic>
        <p:nvPicPr>
          <p:cNvPr id="2050" name="Picture 2" descr="Woman walks on cross walk which intersects a protected bike lane &#10;">
            <a:extLst>
              <a:ext uri="{FF2B5EF4-FFF2-40B4-BE49-F238E27FC236}">
                <a16:creationId xmlns:a16="http://schemas.microsoft.com/office/drawing/2014/main" id="{4A737B9A-2060-46ED-AF9E-4180BD604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7017" y="1274730"/>
            <a:ext cx="2590322" cy="34512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8404C0F-73E9-4B9C-BBDB-06BA6D4C64DC}"/>
              </a:ext>
            </a:extLst>
          </p:cNvPr>
          <p:cNvSpPr txBox="1"/>
          <p:nvPr/>
        </p:nvSpPr>
        <p:spPr>
          <a:xfrm>
            <a:off x="4572000" y="4726019"/>
            <a:ext cx="3135312" cy="261610"/>
          </a:xfrm>
          <a:prstGeom prst="rect">
            <a:avLst/>
          </a:prstGeom>
          <a:noFill/>
        </p:spPr>
        <p:txBody>
          <a:bodyPr wrap="square" rtlCol="0">
            <a:spAutoFit/>
          </a:bodyPr>
          <a:lstStyle/>
          <a:p>
            <a:pPr algn="r"/>
            <a:r>
              <a:rPr lang="en-US" sz="1050" i="1" dirty="0"/>
              <a:t>pedbikeimages.org – Toole Design Group</a:t>
            </a:r>
          </a:p>
        </p:txBody>
      </p:sp>
    </p:spTree>
    <p:extLst>
      <p:ext uri="{BB962C8B-B14F-4D97-AF65-F5344CB8AC3E}">
        <p14:creationId xmlns:p14="http://schemas.microsoft.com/office/powerpoint/2010/main" val="3717544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42CF62F-B16A-4A78-9ECF-0ED34A73A67A}"/>
              </a:ext>
            </a:extLst>
          </p:cNvPr>
          <p:cNvSpPr>
            <a:spLocks noGrp="1"/>
          </p:cNvSpPr>
          <p:nvPr>
            <p:ph type="title"/>
          </p:nvPr>
        </p:nvSpPr>
        <p:spPr/>
        <p:txBody>
          <a:bodyPr/>
          <a:lstStyle/>
          <a:p>
            <a:r>
              <a:rPr lang="en-US" dirty="0"/>
              <a:t>Trends</a:t>
            </a:r>
          </a:p>
        </p:txBody>
      </p:sp>
      <p:sp>
        <p:nvSpPr>
          <p:cNvPr id="2" name="Text Placeholder 1">
            <a:extLst>
              <a:ext uri="{FF2B5EF4-FFF2-40B4-BE49-F238E27FC236}">
                <a16:creationId xmlns:a16="http://schemas.microsoft.com/office/drawing/2014/main" id="{1D7BD6F3-8EDA-4448-BF67-F90228E4CA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4E3C1EF-015E-4281-B0D2-001EA8CE8CC2}"/>
              </a:ext>
            </a:extLst>
          </p:cNvPr>
          <p:cNvSpPr>
            <a:spLocks noGrp="1"/>
          </p:cNvSpPr>
          <p:nvPr>
            <p:ph type="sldNum" sz="quarter" idx="12"/>
          </p:nvPr>
        </p:nvSpPr>
        <p:spPr/>
        <p:txBody>
          <a:bodyPr/>
          <a:lstStyle/>
          <a:p>
            <a:fld id="{588A7B10-5B59-5847-A2D4-DA6B67CC2B64}" type="slidenum">
              <a:rPr lang="en-US" smtClean="0"/>
              <a:t>13</a:t>
            </a:fld>
            <a:endParaRPr lang="en-US"/>
          </a:p>
        </p:txBody>
      </p:sp>
    </p:spTree>
    <p:extLst>
      <p:ext uri="{BB962C8B-B14F-4D97-AF65-F5344CB8AC3E}">
        <p14:creationId xmlns:p14="http://schemas.microsoft.com/office/powerpoint/2010/main" val="3924929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9896-312B-4B07-ABFE-B42ECE38392F}"/>
              </a:ext>
            </a:extLst>
          </p:cNvPr>
          <p:cNvSpPr>
            <a:spLocks noGrp="1"/>
          </p:cNvSpPr>
          <p:nvPr>
            <p:ph type="title"/>
          </p:nvPr>
        </p:nvSpPr>
        <p:spPr/>
        <p:txBody>
          <a:bodyPr/>
          <a:lstStyle/>
          <a:p>
            <a:r>
              <a:rPr lang="en-US" dirty="0"/>
              <a:t>Mode Share Trends</a:t>
            </a:r>
          </a:p>
        </p:txBody>
      </p:sp>
      <p:sp>
        <p:nvSpPr>
          <p:cNvPr id="3" name="Content Placeholder 2">
            <a:extLst>
              <a:ext uri="{FF2B5EF4-FFF2-40B4-BE49-F238E27FC236}">
                <a16:creationId xmlns:a16="http://schemas.microsoft.com/office/drawing/2014/main" id="{B3D55530-BC42-4784-B914-6B40B84D2F04}"/>
              </a:ext>
            </a:extLst>
          </p:cNvPr>
          <p:cNvSpPr>
            <a:spLocks noGrp="1"/>
          </p:cNvSpPr>
          <p:nvPr>
            <p:ph idx="1"/>
          </p:nvPr>
        </p:nvSpPr>
        <p:spPr/>
        <p:txBody>
          <a:bodyPr/>
          <a:lstStyle/>
          <a:p>
            <a:r>
              <a:rPr lang="en-US" dirty="0"/>
              <a:t>U.S. planning and legislation trends have influenced mode choice and mode convenience</a:t>
            </a:r>
          </a:p>
          <a:p>
            <a:pPr lvl="1"/>
            <a:r>
              <a:rPr lang="en-US" dirty="0"/>
              <a:t>Planning and zoning regulations have favored low-density, automobile-oriented development</a:t>
            </a:r>
          </a:p>
          <a:p>
            <a:pPr lvl="1"/>
            <a:r>
              <a:rPr lang="en-US" dirty="0"/>
              <a:t>Many planners and designers still do not consider pedestrians and bicyclists</a:t>
            </a:r>
          </a:p>
          <a:p>
            <a:pPr lvl="1"/>
            <a:r>
              <a:rPr lang="en-US" dirty="0"/>
              <a:t>Oversupply of parking incentivizes individuals to drive</a:t>
            </a:r>
          </a:p>
        </p:txBody>
      </p:sp>
      <p:sp>
        <p:nvSpPr>
          <p:cNvPr id="4" name="Slide Number Placeholder 3">
            <a:extLst>
              <a:ext uri="{FF2B5EF4-FFF2-40B4-BE49-F238E27FC236}">
                <a16:creationId xmlns:a16="http://schemas.microsoft.com/office/drawing/2014/main" id="{29E2015D-E96A-40B7-AF08-0CB16A5BB049}"/>
              </a:ext>
            </a:extLst>
          </p:cNvPr>
          <p:cNvSpPr>
            <a:spLocks noGrp="1"/>
          </p:cNvSpPr>
          <p:nvPr>
            <p:ph type="sldNum" sz="quarter" idx="12"/>
          </p:nvPr>
        </p:nvSpPr>
        <p:spPr/>
        <p:txBody>
          <a:bodyPr/>
          <a:lstStyle/>
          <a:p>
            <a:fld id="{588A7B10-5B59-5847-A2D4-DA6B67CC2B64}" type="slidenum">
              <a:rPr lang="en-US" smtClean="0"/>
              <a:t>14</a:t>
            </a:fld>
            <a:endParaRPr lang="en-US" dirty="0"/>
          </a:p>
        </p:txBody>
      </p:sp>
    </p:spTree>
    <p:extLst>
      <p:ext uri="{BB962C8B-B14F-4D97-AF65-F5344CB8AC3E}">
        <p14:creationId xmlns:p14="http://schemas.microsoft.com/office/powerpoint/2010/main" val="156868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1D825-6905-4D71-A3F1-09993019D175}"/>
              </a:ext>
            </a:extLst>
          </p:cNvPr>
          <p:cNvSpPr>
            <a:spLocks noGrp="1"/>
          </p:cNvSpPr>
          <p:nvPr>
            <p:ph type="title"/>
          </p:nvPr>
        </p:nvSpPr>
        <p:spPr/>
        <p:txBody>
          <a:bodyPr/>
          <a:lstStyle/>
          <a:p>
            <a:r>
              <a:rPr lang="en-US" dirty="0"/>
              <a:t>Walking &amp; Biking Trips</a:t>
            </a:r>
          </a:p>
        </p:txBody>
      </p:sp>
      <p:pic>
        <p:nvPicPr>
          <p:cNvPr id="6" name="Content Placeholder 5" descr="Bar Chart. Figures for percent of all trips which are walking climbs steadily from 8.7 percent in 2001 to 11.9 percent in 2017. Figures for percent of all trips which are biking stays steady at 1 percent from 2001 to 2017.">
            <a:extLst>
              <a:ext uri="{FF2B5EF4-FFF2-40B4-BE49-F238E27FC236}">
                <a16:creationId xmlns:a16="http://schemas.microsoft.com/office/drawing/2014/main" id="{27AB7CEA-828F-4FCC-993A-DFBBD818D62B}"/>
              </a:ext>
            </a:extLst>
          </p:cNvPr>
          <p:cNvPicPr>
            <a:picLocks noGrp="1" noChangeAspect="1"/>
          </p:cNvPicPr>
          <p:nvPr>
            <p:ph idx="1"/>
          </p:nvPr>
        </p:nvPicPr>
        <p:blipFill rotWithShape="1">
          <a:blip r:embed="rId3"/>
          <a:srcRect t="6737"/>
          <a:stretch/>
        </p:blipFill>
        <p:spPr>
          <a:xfrm>
            <a:off x="766044" y="1314994"/>
            <a:ext cx="6995743" cy="3485606"/>
          </a:xfrm>
        </p:spPr>
      </p:pic>
      <p:sp>
        <p:nvSpPr>
          <p:cNvPr id="4" name="Slide Number Placeholder 3">
            <a:extLst>
              <a:ext uri="{FF2B5EF4-FFF2-40B4-BE49-F238E27FC236}">
                <a16:creationId xmlns:a16="http://schemas.microsoft.com/office/drawing/2014/main" id="{BF5A0D20-555C-4818-9CAC-E8A490069BEC}"/>
              </a:ext>
            </a:extLst>
          </p:cNvPr>
          <p:cNvSpPr>
            <a:spLocks noGrp="1"/>
          </p:cNvSpPr>
          <p:nvPr>
            <p:ph type="sldNum" sz="quarter" idx="12"/>
          </p:nvPr>
        </p:nvSpPr>
        <p:spPr/>
        <p:txBody>
          <a:bodyPr/>
          <a:lstStyle/>
          <a:p>
            <a:fld id="{588A7B10-5B59-5847-A2D4-DA6B67CC2B64}" type="slidenum">
              <a:rPr lang="en-US" smtClean="0"/>
              <a:t>15</a:t>
            </a:fld>
            <a:endParaRPr lang="en-US"/>
          </a:p>
        </p:txBody>
      </p:sp>
      <p:sp>
        <p:nvSpPr>
          <p:cNvPr id="8" name="TextBox 7">
            <a:extLst>
              <a:ext uri="{FF2B5EF4-FFF2-40B4-BE49-F238E27FC236}">
                <a16:creationId xmlns:a16="http://schemas.microsoft.com/office/drawing/2014/main" id="{8B9EE040-7EDB-47BD-B47D-E298D4934E7E}"/>
              </a:ext>
            </a:extLst>
          </p:cNvPr>
          <p:cNvSpPr txBox="1"/>
          <p:nvPr/>
        </p:nvSpPr>
        <p:spPr>
          <a:xfrm>
            <a:off x="2503987" y="4752975"/>
            <a:ext cx="5257800" cy="253916"/>
          </a:xfrm>
          <a:prstGeom prst="rect">
            <a:avLst/>
          </a:prstGeom>
          <a:noFill/>
        </p:spPr>
        <p:txBody>
          <a:bodyPr wrap="square" rtlCol="0">
            <a:spAutoFit/>
          </a:bodyPr>
          <a:lstStyle/>
          <a:p>
            <a:pPr algn="r"/>
            <a:r>
              <a:rPr lang="en-US" sz="1050" i="1" dirty="0"/>
              <a:t>League of American Bicyclists (Data Source: FHWA National Household Travel Survey)</a:t>
            </a:r>
          </a:p>
        </p:txBody>
      </p:sp>
      <p:sp>
        <p:nvSpPr>
          <p:cNvPr id="3" name="TextBox 2">
            <a:extLst>
              <a:ext uri="{FF2B5EF4-FFF2-40B4-BE49-F238E27FC236}">
                <a16:creationId xmlns:a16="http://schemas.microsoft.com/office/drawing/2014/main" id="{21D99FA8-2164-4BEC-9556-C284D4C42C88}"/>
              </a:ext>
            </a:extLst>
          </p:cNvPr>
          <p:cNvSpPr txBox="1"/>
          <p:nvPr/>
        </p:nvSpPr>
        <p:spPr>
          <a:xfrm>
            <a:off x="779380" y="984068"/>
            <a:ext cx="4101737" cy="369332"/>
          </a:xfrm>
          <a:prstGeom prst="rect">
            <a:avLst/>
          </a:prstGeom>
          <a:noFill/>
        </p:spPr>
        <p:txBody>
          <a:bodyPr wrap="square" rtlCol="0">
            <a:spAutoFit/>
          </a:bodyPr>
          <a:lstStyle/>
          <a:p>
            <a:r>
              <a:rPr lang="en-US" dirty="0"/>
              <a:t>Percent of All Trips</a:t>
            </a:r>
          </a:p>
        </p:txBody>
      </p:sp>
    </p:spTree>
    <p:extLst>
      <p:ext uri="{BB962C8B-B14F-4D97-AF65-F5344CB8AC3E}">
        <p14:creationId xmlns:p14="http://schemas.microsoft.com/office/powerpoint/2010/main" val="34461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3678B-4F34-4648-9C67-1D4C2B5DC06F}"/>
              </a:ext>
            </a:extLst>
          </p:cNvPr>
          <p:cNvSpPr>
            <a:spLocks noGrp="1"/>
          </p:cNvSpPr>
          <p:nvPr>
            <p:ph type="title"/>
          </p:nvPr>
        </p:nvSpPr>
        <p:spPr/>
        <p:txBody>
          <a:bodyPr/>
          <a:lstStyle/>
          <a:p>
            <a:r>
              <a:rPr lang="en-US" dirty="0"/>
              <a:t>Walking to Work</a:t>
            </a:r>
          </a:p>
        </p:txBody>
      </p:sp>
      <p:sp>
        <p:nvSpPr>
          <p:cNvPr id="4" name="Slide Number Placeholder 3">
            <a:extLst>
              <a:ext uri="{FF2B5EF4-FFF2-40B4-BE49-F238E27FC236}">
                <a16:creationId xmlns:a16="http://schemas.microsoft.com/office/drawing/2014/main" id="{3DFBA12B-45DC-41D8-A4D4-8F9482BCA807}"/>
              </a:ext>
            </a:extLst>
          </p:cNvPr>
          <p:cNvSpPr>
            <a:spLocks noGrp="1"/>
          </p:cNvSpPr>
          <p:nvPr>
            <p:ph type="sldNum" sz="quarter" idx="12"/>
          </p:nvPr>
        </p:nvSpPr>
        <p:spPr/>
        <p:txBody>
          <a:bodyPr/>
          <a:lstStyle/>
          <a:p>
            <a:fld id="{588A7B10-5B59-5847-A2D4-DA6B67CC2B64}" type="slidenum">
              <a:rPr lang="en-US" smtClean="0"/>
              <a:t>16</a:t>
            </a:fld>
            <a:endParaRPr lang="en-US"/>
          </a:p>
        </p:txBody>
      </p:sp>
      <p:sp>
        <p:nvSpPr>
          <p:cNvPr id="6" name="TextBox 5">
            <a:extLst>
              <a:ext uri="{FF2B5EF4-FFF2-40B4-BE49-F238E27FC236}">
                <a16:creationId xmlns:a16="http://schemas.microsoft.com/office/drawing/2014/main" id="{1950FE80-6741-4C9A-88F9-E4EDA50A3535}"/>
              </a:ext>
            </a:extLst>
          </p:cNvPr>
          <p:cNvSpPr txBox="1"/>
          <p:nvPr/>
        </p:nvSpPr>
        <p:spPr>
          <a:xfrm>
            <a:off x="1627920" y="4637631"/>
            <a:ext cx="6275887" cy="253916"/>
          </a:xfrm>
          <a:prstGeom prst="rect">
            <a:avLst/>
          </a:prstGeom>
          <a:noFill/>
        </p:spPr>
        <p:txBody>
          <a:bodyPr wrap="square" rtlCol="0">
            <a:spAutoFit/>
          </a:bodyPr>
          <a:lstStyle/>
          <a:p>
            <a:pPr algn="r"/>
            <a:r>
              <a:rPr lang="en-US" sz="1050" i="1" dirty="0"/>
              <a:t>League of American Bicyclists (Data Source: American Community Survey 1-year estimates 2006-2016)</a:t>
            </a:r>
          </a:p>
        </p:txBody>
      </p:sp>
      <p:pic>
        <p:nvPicPr>
          <p:cNvPr id="3" name="Picture 2" descr="Bar chart. Figures for number of workers walking to work fluctuates from around 3,950,000 in 2006 to 4,080,000 in 2016. Figures for proportion of workers walking to work remains stable at around 2.8 percent. ">
            <a:extLst>
              <a:ext uri="{FF2B5EF4-FFF2-40B4-BE49-F238E27FC236}">
                <a16:creationId xmlns:a16="http://schemas.microsoft.com/office/drawing/2014/main" id="{43EC918F-7287-49C5-9336-ADE5C4E9866B}"/>
              </a:ext>
            </a:extLst>
          </p:cNvPr>
          <p:cNvPicPr>
            <a:picLocks noChangeAspect="1"/>
          </p:cNvPicPr>
          <p:nvPr/>
        </p:nvPicPr>
        <p:blipFill rotWithShape="1">
          <a:blip r:embed="rId3"/>
          <a:srcRect t="6124"/>
          <a:stretch/>
        </p:blipFill>
        <p:spPr>
          <a:xfrm>
            <a:off x="492739" y="1271451"/>
            <a:ext cx="7353537" cy="3378356"/>
          </a:xfrm>
          <a:prstGeom prst="rect">
            <a:avLst/>
          </a:prstGeom>
        </p:spPr>
      </p:pic>
      <p:sp>
        <p:nvSpPr>
          <p:cNvPr id="7" name="TextBox 6">
            <a:extLst>
              <a:ext uri="{FF2B5EF4-FFF2-40B4-BE49-F238E27FC236}">
                <a16:creationId xmlns:a16="http://schemas.microsoft.com/office/drawing/2014/main" id="{FE15EF8C-695C-4D13-9FEE-576FD2FF8882}"/>
              </a:ext>
            </a:extLst>
          </p:cNvPr>
          <p:cNvSpPr txBox="1"/>
          <p:nvPr/>
        </p:nvSpPr>
        <p:spPr>
          <a:xfrm>
            <a:off x="464956" y="961684"/>
            <a:ext cx="5038861" cy="369332"/>
          </a:xfrm>
          <a:prstGeom prst="rect">
            <a:avLst/>
          </a:prstGeom>
          <a:noFill/>
        </p:spPr>
        <p:txBody>
          <a:bodyPr wrap="square" rtlCol="0">
            <a:spAutoFit/>
          </a:bodyPr>
          <a:lstStyle/>
          <a:p>
            <a:r>
              <a:rPr lang="en-US" dirty="0"/>
              <a:t>Number and Percent of People Walking to Work</a:t>
            </a:r>
          </a:p>
        </p:txBody>
      </p:sp>
    </p:spTree>
    <p:extLst>
      <p:ext uri="{BB962C8B-B14F-4D97-AF65-F5344CB8AC3E}">
        <p14:creationId xmlns:p14="http://schemas.microsoft.com/office/powerpoint/2010/main" val="1480096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3678B-4F34-4648-9C67-1D4C2B5DC06F}"/>
              </a:ext>
            </a:extLst>
          </p:cNvPr>
          <p:cNvSpPr>
            <a:spLocks noGrp="1"/>
          </p:cNvSpPr>
          <p:nvPr>
            <p:ph type="title"/>
          </p:nvPr>
        </p:nvSpPr>
        <p:spPr/>
        <p:txBody>
          <a:bodyPr/>
          <a:lstStyle/>
          <a:p>
            <a:r>
              <a:rPr lang="en-US" dirty="0"/>
              <a:t>Bicycling to Work</a:t>
            </a:r>
          </a:p>
        </p:txBody>
      </p:sp>
      <p:sp>
        <p:nvSpPr>
          <p:cNvPr id="4" name="Slide Number Placeholder 3">
            <a:extLst>
              <a:ext uri="{FF2B5EF4-FFF2-40B4-BE49-F238E27FC236}">
                <a16:creationId xmlns:a16="http://schemas.microsoft.com/office/drawing/2014/main" id="{3DFBA12B-45DC-41D8-A4D4-8F9482BCA807}"/>
              </a:ext>
            </a:extLst>
          </p:cNvPr>
          <p:cNvSpPr>
            <a:spLocks noGrp="1"/>
          </p:cNvSpPr>
          <p:nvPr>
            <p:ph type="sldNum" sz="quarter" idx="12"/>
          </p:nvPr>
        </p:nvSpPr>
        <p:spPr/>
        <p:txBody>
          <a:bodyPr/>
          <a:lstStyle/>
          <a:p>
            <a:fld id="{588A7B10-5B59-5847-A2D4-DA6B67CC2B64}" type="slidenum">
              <a:rPr lang="en-US" smtClean="0"/>
              <a:t>17</a:t>
            </a:fld>
            <a:endParaRPr lang="en-US"/>
          </a:p>
        </p:txBody>
      </p:sp>
      <p:pic>
        <p:nvPicPr>
          <p:cNvPr id="5" name="Picture 4" descr="Bar chart. Figures for number of workers biking to work increases from 620,000 in 2006 to 860,000 in 2016. Figures for proportion of workers biking to work only increases slightly from 0.5 percent in 2006 to 0.6 percent in 2016. &#10;">
            <a:extLst>
              <a:ext uri="{FF2B5EF4-FFF2-40B4-BE49-F238E27FC236}">
                <a16:creationId xmlns:a16="http://schemas.microsoft.com/office/drawing/2014/main" id="{281B9617-C594-44D9-91DD-45059B0AB663}"/>
              </a:ext>
            </a:extLst>
          </p:cNvPr>
          <p:cNvPicPr>
            <a:picLocks noChangeAspect="1"/>
          </p:cNvPicPr>
          <p:nvPr/>
        </p:nvPicPr>
        <p:blipFill rotWithShape="1">
          <a:blip r:embed="rId3"/>
          <a:srcRect t="7628"/>
          <a:stretch/>
        </p:blipFill>
        <p:spPr>
          <a:xfrm>
            <a:off x="446593" y="1262743"/>
            <a:ext cx="7165655" cy="3374888"/>
          </a:xfrm>
          <a:prstGeom prst="rect">
            <a:avLst/>
          </a:prstGeom>
        </p:spPr>
      </p:pic>
      <p:sp>
        <p:nvSpPr>
          <p:cNvPr id="6" name="TextBox 5">
            <a:extLst>
              <a:ext uri="{FF2B5EF4-FFF2-40B4-BE49-F238E27FC236}">
                <a16:creationId xmlns:a16="http://schemas.microsoft.com/office/drawing/2014/main" id="{A5AFEEC8-6ACC-4924-A566-73CFDF5408EA}"/>
              </a:ext>
            </a:extLst>
          </p:cNvPr>
          <p:cNvSpPr txBox="1"/>
          <p:nvPr/>
        </p:nvSpPr>
        <p:spPr>
          <a:xfrm>
            <a:off x="1383485" y="4601419"/>
            <a:ext cx="6275887" cy="253916"/>
          </a:xfrm>
          <a:prstGeom prst="rect">
            <a:avLst/>
          </a:prstGeom>
          <a:noFill/>
        </p:spPr>
        <p:txBody>
          <a:bodyPr wrap="square" rtlCol="0">
            <a:spAutoFit/>
          </a:bodyPr>
          <a:lstStyle/>
          <a:p>
            <a:pPr algn="r"/>
            <a:r>
              <a:rPr lang="en-US" sz="1050" i="1" dirty="0"/>
              <a:t>League of American Bicyclists (Data Source: American Community Survey 1-year estimates 2006-2016)</a:t>
            </a:r>
          </a:p>
        </p:txBody>
      </p:sp>
      <p:sp>
        <p:nvSpPr>
          <p:cNvPr id="7" name="TextBox 6">
            <a:extLst>
              <a:ext uri="{FF2B5EF4-FFF2-40B4-BE49-F238E27FC236}">
                <a16:creationId xmlns:a16="http://schemas.microsoft.com/office/drawing/2014/main" id="{7418DA3F-95AF-4039-A9ED-0B492D69C76D}"/>
              </a:ext>
            </a:extLst>
          </p:cNvPr>
          <p:cNvSpPr txBox="1"/>
          <p:nvPr/>
        </p:nvSpPr>
        <p:spPr>
          <a:xfrm>
            <a:off x="464956" y="961684"/>
            <a:ext cx="5038861" cy="369332"/>
          </a:xfrm>
          <a:prstGeom prst="rect">
            <a:avLst/>
          </a:prstGeom>
          <a:noFill/>
        </p:spPr>
        <p:txBody>
          <a:bodyPr wrap="square" rtlCol="0">
            <a:spAutoFit/>
          </a:bodyPr>
          <a:lstStyle/>
          <a:p>
            <a:r>
              <a:rPr lang="en-US" dirty="0"/>
              <a:t>Number and Percent of People Bicycling to Work</a:t>
            </a:r>
          </a:p>
        </p:txBody>
      </p:sp>
    </p:spTree>
    <p:extLst>
      <p:ext uri="{BB962C8B-B14F-4D97-AF65-F5344CB8AC3E}">
        <p14:creationId xmlns:p14="http://schemas.microsoft.com/office/powerpoint/2010/main" val="3529425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19697-693F-451E-B607-8D902DA8885A}"/>
              </a:ext>
            </a:extLst>
          </p:cNvPr>
          <p:cNvSpPr>
            <a:spLocks noGrp="1"/>
          </p:cNvSpPr>
          <p:nvPr>
            <p:ph type="title"/>
          </p:nvPr>
        </p:nvSpPr>
        <p:spPr>
          <a:xfrm>
            <a:off x="359508" y="124502"/>
            <a:ext cx="7620000" cy="857250"/>
          </a:xfrm>
        </p:spPr>
        <p:txBody>
          <a:bodyPr/>
          <a:lstStyle/>
          <a:p>
            <a:r>
              <a:rPr lang="en-US" dirty="0"/>
              <a:t>Safety Trends: Motor Vehicles</a:t>
            </a:r>
          </a:p>
        </p:txBody>
      </p:sp>
      <p:sp>
        <p:nvSpPr>
          <p:cNvPr id="4" name="Slide Number Placeholder 3">
            <a:extLst>
              <a:ext uri="{FF2B5EF4-FFF2-40B4-BE49-F238E27FC236}">
                <a16:creationId xmlns:a16="http://schemas.microsoft.com/office/drawing/2014/main" id="{6848CE5C-F1D4-4CC2-BC31-198115B19366}"/>
              </a:ext>
            </a:extLst>
          </p:cNvPr>
          <p:cNvSpPr>
            <a:spLocks noGrp="1"/>
          </p:cNvSpPr>
          <p:nvPr>
            <p:ph type="sldNum" sz="quarter" idx="12"/>
          </p:nvPr>
        </p:nvSpPr>
        <p:spPr/>
        <p:txBody>
          <a:bodyPr/>
          <a:lstStyle/>
          <a:p>
            <a:fld id="{588A7B10-5B59-5847-A2D4-DA6B67CC2B64}" type="slidenum">
              <a:rPr lang="en-US" smtClean="0"/>
              <a:t>18</a:t>
            </a:fld>
            <a:endParaRPr lang="en-US" dirty="0"/>
          </a:p>
        </p:txBody>
      </p:sp>
      <p:pic>
        <p:nvPicPr>
          <p:cNvPr id="5" name="Picture 4" descr="Bar chart. Figures for fatality rate per 100 million vehicle miles traveled decreases from 5.5 in 1966 to 1.2 in 2016. Figures for injury rate per 100 million vehicle miles traveled decreased from 170 in 1988 to 80 in 2015. &#10;">
            <a:extLst>
              <a:ext uri="{FF2B5EF4-FFF2-40B4-BE49-F238E27FC236}">
                <a16:creationId xmlns:a16="http://schemas.microsoft.com/office/drawing/2014/main" id="{41ABE748-0B73-4C4C-B590-8C2D57BBA671}"/>
              </a:ext>
            </a:extLst>
          </p:cNvPr>
          <p:cNvPicPr>
            <a:picLocks noChangeAspect="1"/>
          </p:cNvPicPr>
          <p:nvPr/>
        </p:nvPicPr>
        <p:blipFill>
          <a:blip r:embed="rId3"/>
          <a:stretch>
            <a:fillRect/>
          </a:stretch>
        </p:blipFill>
        <p:spPr>
          <a:xfrm>
            <a:off x="1600200" y="942266"/>
            <a:ext cx="5149708" cy="3995255"/>
          </a:xfrm>
          <a:prstGeom prst="rect">
            <a:avLst/>
          </a:prstGeom>
        </p:spPr>
      </p:pic>
      <p:sp>
        <p:nvSpPr>
          <p:cNvPr id="6" name="TextBox 5">
            <a:extLst>
              <a:ext uri="{FF2B5EF4-FFF2-40B4-BE49-F238E27FC236}">
                <a16:creationId xmlns:a16="http://schemas.microsoft.com/office/drawing/2014/main" id="{BE61EC5A-85E0-434C-A4EC-E1AC28D0B2B0}"/>
              </a:ext>
            </a:extLst>
          </p:cNvPr>
          <p:cNvSpPr txBox="1"/>
          <p:nvPr/>
        </p:nvSpPr>
        <p:spPr>
          <a:xfrm rot="16200000">
            <a:off x="6571037" y="4572634"/>
            <a:ext cx="611658" cy="253916"/>
          </a:xfrm>
          <a:prstGeom prst="rect">
            <a:avLst/>
          </a:prstGeom>
          <a:noFill/>
        </p:spPr>
        <p:txBody>
          <a:bodyPr wrap="square" rtlCol="0">
            <a:spAutoFit/>
          </a:bodyPr>
          <a:lstStyle/>
          <a:p>
            <a:pPr algn="r"/>
            <a:r>
              <a:rPr lang="en-US" sz="1050" i="1" dirty="0"/>
              <a:t>NHTSA</a:t>
            </a:r>
          </a:p>
        </p:txBody>
      </p:sp>
    </p:spTree>
    <p:extLst>
      <p:ext uri="{BB962C8B-B14F-4D97-AF65-F5344CB8AC3E}">
        <p14:creationId xmlns:p14="http://schemas.microsoft.com/office/powerpoint/2010/main" val="1936691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7C13E63-8406-4151-B810-F457C8D9D7AD}"/>
              </a:ext>
            </a:extLst>
          </p:cNvPr>
          <p:cNvSpPr>
            <a:spLocks noGrp="1" noChangeArrowheads="1"/>
          </p:cNvSpPr>
          <p:nvPr>
            <p:ph type="title"/>
          </p:nvPr>
        </p:nvSpPr>
        <p:spPr>
          <a:xfrm>
            <a:off x="358775" y="206375"/>
            <a:ext cx="7620000" cy="857250"/>
          </a:xfrm>
        </p:spPr>
        <p:txBody>
          <a:bodyPr/>
          <a:lstStyle/>
          <a:p>
            <a:pPr eaLnBrk="1" hangingPunct="1"/>
            <a:r>
              <a:rPr lang="en-US" altLang="en-US" dirty="0"/>
              <a:t>Safety Trends: Pedestrians</a:t>
            </a:r>
          </a:p>
        </p:txBody>
      </p:sp>
      <p:pic>
        <p:nvPicPr>
          <p:cNvPr id="4" name="Picture 3" descr="U.S. Total Pedestrian Fatalities from 1975 to 2017. In 2017, there around 6000 fatalities which was a 45 percent increase from the low point of 2009. ">
            <a:extLst>
              <a:ext uri="{FF2B5EF4-FFF2-40B4-BE49-F238E27FC236}">
                <a16:creationId xmlns:a16="http://schemas.microsoft.com/office/drawing/2014/main" id="{A93B79AC-7C16-4289-9808-40DF6F79E7DC}"/>
              </a:ext>
            </a:extLst>
          </p:cNvPr>
          <p:cNvPicPr>
            <a:picLocks noChangeAspect="1"/>
          </p:cNvPicPr>
          <p:nvPr/>
        </p:nvPicPr>
        <p:blipFill>
          <a:blip r:embed="rId3"/>
          <a:stretch>
            <a:fillRect/>
          </a:stretch>
        </p:blipFill>
        <p:spPr>
          <a:xfrm>
            <a:off x="1079683" y="1026978"/>
            <a:ext cx="6355333" cy="3813200"/>
          </a:xfrm>
          <a:prstGeom prst="rect">
            <a:avLst/>
          </a:prstGeom>
        </p:spPr>
      </p:pic>
      <p:sp>
        <p:nvSpPr>
          <p:cNvPr id="5" name="TextBox 4">
            <a:extLst>
              <a:ext uri="{FF2B5EF4-FFF2-40B4-BE49-F238E27FC236}">
                <a16:creationId xmlns:a16="http://schemas.microsoft.com/office/drawing/2014/main" id="{B1BD96EB-4B39-4CDA-9D61-80C47B731B67}"/>
              </a:ext>
            </a:extLst>
          </p:cNvPr>
          <p:cNvSpPr txBox="1"/>
          <p:nvPr/>
        </p:nvSpPr>
        <p:spPr>
          <a:xfrm>
            <a:off x="2079442" y="4873513"/>
            <a:ext cx="4985116" cy="253916"/>
          </a:xfrm>
          <a:prstGeom prst="rect">
            <a:avLst/>
          </a:prstGeom>
          <a:noFill/>
        </p:spPr>
        <p:txBody>
          <a:bodyPr wrap="square" rtlCol="0">
            <a:spAutoFit/>
          </a:bodyPr>
          <a:lstStyle/>
          <a:p>
            <a:pPr algn="r"/>
            <a:r>
              <a:rPr lang="en-US" sz="1050" i="1" dirty="0"/>
              <a:t>IIHS-HLDI Fatality Facts (Data Source: FARS) </a:t>
            </a:r>
          </a:p>
        </p:txBody>
      </p:sp>
      <p:sp>
        <p:nvSpPr>
          <p:cNvPr id="7" name="Slide Number Placeholder 3">
            <a:extLst>
              <a:ext uri="{FF2B5EF4-FFF2-40B4-BE49-F238E27FC236}">
                <a16:creationId xmlns:a16="http://schemas.microsoft.com/office/drawing/2014/main" id="{4BADBA96-F010-44FF-A2A9-294EC6ED61C6}"/>
              </a:ext>
            </a:extLst>
          </p:cNvPr>
          <p:cNvSpPr>
            <a:spLocks noGrp="1"/>
          </p:cNvSpPr>
          <p:nvPr>
            <p:ph type="sldNum" sz="quarter" idx="12"/>
          </p:nvPr>
        </p:nvSpPr>
        <p:spPr>
          <a:xfrm>
            <a:off x="8434096" y="3875970"/>
            <a:ext cx="626794" cy="297180"/>
          </a:xfrm>
        </p:spPr>
        <p:txBody>
          <a:bodyPr/>
          <a:lstStyle/>
          <a:p>
            <a:fld id="{588A7B10-5B59-5847-A2D4-DA6B67CC2B64}" type="slidenum">
              <a:rPr lang="en-US" smtClean="0"/>
              <a:t>19</a:t>
            </a:fld>
            <a:endParaRPr lang="en-US" dirty="0"/>
          </a:p>
        </p:txBody>
      </p:sp>
    </p:spTree>
    <p:extLst>
      <p:ext uri="{BB962C8B-B14F-4D97-AF65-F5344CB8AC3E}">
        <p14:creationId xmlns:p14="http://schemas.microsoft.com/office/powerpoint/2010/main" val="1067261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5E54C-B384-49B9-A22B-AD5AA0346E64}"/>
              </a:ext>
            </a:extLst>
          </p:cNvPr>
          <p:cNvSpPr>
            <a:spLocks noGrp="1"/>
          </p:cNvSpPr>
          <p:nvPr>
            <p:ph type="title"/>
          </p:nvPr>
        </p:nvSpPr>
        <p:spPr/>
        <p:txBody>
          <a:bodyPr/>
          <a:lstStyle/>
          <a:p>
            <a:r>
              <a:rPr lang="en-US" dirty="0"/>
              <a:t>Module Outline</a:t>
            </a:r>
          </a:p>
        </p:txBody>
      </p:sp>
      <p:sp>
        <p:nvSpPr>
          <p:cNvPr id="3" name="Content Placeholder 2">
            <a:extLst>
              <a:ext uri="{FF2B5EF4-FFF2-40B4-BE49-F238E27FC236}">
                <a16:creationId xmlns:a16="http://schemas.microsoft.com/office/drawing/2014/main" id="{67BBDB84-153A-4138-8EC9-15DD339D07FF}"/>
              </a:ext>
            </a:extLst>
          </p:cNvPr>
          <p:cNvSpPr>
            <a:spLocks noGrp="1"/>
          </p:cNvSpPr>
          <p:nvPr>
            <p:ph idx="1"/>
          </p:nvPr>
        </p:nvSpPr>
        <p:spPr/>
        <p:txBody>
          <a:bodyPr/>
          <a:lstStyle/>
          <a:p>
            <a:r>
              <a:rPr lang="en-US" dirty="0"/>
              <a:t>History of walking and bicycling</a:t>
            </a:r>
          </a:p>
          <a:p>
            <a:r>
              <a:rPr lang="en-US" dirty="0"/>
              <a:t>Trends in mode share and safety</a:t>
            </a:r>
          </a:p>
          <a:p>
            <a:r>
              <a:rPr lang="en-US" dirty="0"/>
              <a:t>Emerging issues</a:t>
            </a:r>
          </a:p>
          <a:p>
            <a:endParaRPr lang="en-US" dirty="0"/>
          </a:p>
        </p:txBody>
      </p:sp>
      <p:sp>
        <p:nvSpPr>
          <p:cNvPr id="4" name="Slide Number Placeholder 3">
            <a:extLst>
              <a:ext uri="{FF2B5EF4-FFF2-40B4-BE49-F238E27FC236}">
                <a16:creationId xmlns:a16="http://schemas.microsoft.com/office/drawing/2014/main" id="{4A156786-2491-4483-A97B-D955966BE77A}"/>
              </a:ext>
            </a:extLst>
          </p:cNvPr>
          <p:cNvSpPr>
            <a:spLocks noGrp="1"/>
          </p:cNvSpPr>
          <p:nvPr>
            <p:ph type="sldNum" sz="quarter" idx="12"/>
          </p:nvPr>
        </p:nvSpPr>
        <p:spPr/>
        <p:txBody>
          <a:bodyPr/>
          <a:lstStyle/>
          <a:p>
            <a:fld id="{588A7B10-5B59-5847-A2D4-DA6B67CC2B64}" type="slidenum">
              <a:rPr lang="en-US" smtClean="0"/>
              <a:t>2</a:t>
            </a:fld>
            <a:endParaRPr lang="en-US"/>
          </a:p>
        </p:txBody>
      </p:sp>
    </p:spTree>
    <p:extLst>
      <p:ext uri="{BB962C8B-B14F-4D97-AF65-F5344CB8AC3E}">
        <p14:creationId xmlns:p14="http://schemas.microsoft.com/office/powerpoint/2010/main" val="3200363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ED94A7B-0CA5-4D1D-8271-B3F632BBF25D}"/>
              </a:ext>
            </a:extLst>
          </p:cNvPr>
          <p:cNvSpPr>
            <a:spLocks noGrp="1" noChangeArrowheads="1"/>
          </p:cNvSpPr>
          <p:nvPr>
            <p:ph type="title"/>
          </p:nvPr>
        </p:nvSpPr>
        <p:spPr>
          <a:xfrm>
            <a:off x="355600" y="158750"/>
            <a:ext cx="7131051" cy="932209"/>
          </a:xfrm>
        </p:spPr>
        <p:txBody>
          <a:bodyPr/>
          <a:lstStyle/>
          <a:p>
            <a:pPr eaLnBrk="1" hangingPunct="1"/>
            <a:r>
              <a:rPr lang="en-US" altLang="en-US" dirty="0"/>
              <a:t>Safety Trends: Pedestrians</a:t>
            </a:r>
          </a:p>
        </p:txBody>
      </p:sp>
      <p:pic>
        <p:nvPicPr>
          <p:cNvPr id="2050" name="Picture 2" descr="From 2008 through 2017, pedestrian fatalities increased by 35 percent. When combined, all other traffic deaths decreased 6 percent over the same period. &#10;">
            <a:extLst>
              <a:ext uri="{FF2B5EF4-FFF2-40B4-BE49-F238E27FC236}">
                <a16:creationId xmlns:a16="http://schemas.microsoft.com/office/drawing/2014/main" id="{EC57EDA1-EB2F-44DF-B692-922C1D25F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6314" y="1103659"/>
            <a:ext cx="5606364" cy="386839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61B8F13-F0D9-403D-9F21-042A758A753E}"/>
              </a:ext>
            </a:extLst>
          </p:cNvPr>
          <p:cNvSpPr>
            <a:spLocks noGrp="1"/>
          </p:cNvSpPr>
          <p:nvPr>
            <p:ph type="sldNum" sz="quarter" idx="12"/>
          </p:nvPr>
        </p:nvSpPr>
        <p:spPr>
          <a:xfrm>
            <a:off x="8434096" y="3875970"/>
            <a:ext cx="626794" cy="297180"/>
          </a:xfrm>
        </p:spPr>
        <p:txBody>
          <a:bodyPr/>
          <a:lstStyle/>
          <a:p>
            <a:fld id="{588A7B10-5B59-5847-A2D4-DA6B67CC2B64}" type="slidenum">
              <a:rPr lang="en-US" smtClean="0"/>
              <a:t>20</a:t>
            </a:fld>
            <a:endParaRPr lang="en-US" dirty="0"/>
          </a:p>
        </p:txBody>
      </p:sp>
    </p:spTree>
    <p:extLst>
      <p:ext uri="{BB962C8B-B14F-4D97-AF65-F5344CB8AC3E}">
        <p14:creationId xmlns:p14="http://schemas.microsoft.com/office/powerpoint/2010/main" val="2253479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F70D42-D07B-40FC-A8CB-5E9A71E07199}"/>
              </a:ext>
            </a:extLst>
          </p:cNvPr>
          <p:cNvSpPr>
            <a:spLocks noGrp="1"/>
          </p:cNvSpPr>
          <p:nvPr>
            <p:ph type="sldNum" sz="quarter" idx="12"/>
          </p:nvPr>
        </p:nvSpPr>
        <p:spPr/>
        <p:txBody>
          <a:bodyPr/>
          <a:lstStyle/>
          <a:p>
            <a:fld id="{588A7B10-5B59-5847-A2D4-DA6B67CC2B64}" type="slidenum">
              <a:rPr lang="en-US" smtClean="0"/>
              <a:t>21</a:t>
            </a:fld>
            <a:endParaRPr lang="en-US" dirty="0"/>
          </a:p>
        </p:txBody>
      </p:sp>
      <p:sp>
        <p:nvSpPr>
          <p:cNvPr id="5" name="Rectangle 2">
            <a:extLst>
              <a:ext uri="{FF2B5EF4-FFF2-40B4-BE49-F238E27FC236}">
                <a16:creationId xmlns:a16="http://schemas.microsoft.com/office/drawing/2014/main" id="{0E5C50D7-B410-48CF-A443-6D03634D1C16}"/>
              </a:ext>
            </a:extLst>
          </p:cNvPr>
          <p:cNvSpPr>
            <a:spLocks noGrp="1" noChangeArrowheads="1"/>
          </p:cNvSpPr>
          <p:nvPr>
            <p:ph type="title"/>
          </p:nvPr>
        </p:nvSpPr>
        <p:spPr>
          <a:xfrm>
            <a:off x="358775" y="206375"/>
            <a:ext cx="7620000" cy="857250"/>
          </a:xfrm>
        </p:spPr>
        <p:txBody>
          <a:bodyPr/>
          <a:lstStyle/>
          <a:p>
            <a:pPr eaLnBrk="1" hangingPunct="1"/>
            <a:r>
              <a:rPr lang="en-US" altLang="en-US" dirty="0"/>
              <a:t>Safety Trends: Bicyclists</a:t>
            </a:r>
          </a:p>
        </p:txBody>
      </p:sp>
      <p:sp>
        <p:nvSpPr>
          <p:cNvPr id="6" name="TextBox 5">
            <a:extLst>
              <a:ext uri="{FF2B5EF4-FFF2-40B4-BE49-F238E27FC236}">
                <a16:creationId xmlns:a16="http://schemas.microsoft.com/office/drawing/2014/main" id="{32F9AF89-351D-4BBA-9A46-2FB30364D24B}"/>
              </a:ext>
            </a:extLst>
          </p:cNvPr>
          <p:cNvSpPr txBox="1"/>
          <p:nvPr/>
        </p:nvSpPr>
        <p:spPr>
          <a:xfrm>
            <a:off x="2079442" y="4873513"/>
            <a:ext cx="4985116" cy="253916"/>
          </a:xfrm>
          <a:prstGeom prst="rect">
            <a:avLst/>
          </a:prstGeom>
          <a:noFill/>
        </p:spPr>
        <p:txBody>
          <a:bodyPr wrap="square" rtlCol="0">
            <a:spAutoFit/>
          </a:bodyPr>
          <a:lstStyle/>
          <a:p>
            <a:pPr algn="r"/>
            <a:r>
              <a:rPr lang="en-US" sz="1050" i="1" dirty="0"/>
              <a:t>IIHS-HLDI Fatality Facts (Data Source: FARS) </a:t>
            </a:r>
          </a:p>
        </p:txBody>
      </p:sp>
      <p:pic>
        <p:nvPicPr>
          <p:cNvPr id="2" name="Picture 1" descr="U.S. Total Bicyclist Fatalities from 1975 to 2017. There were around 800 fatalities in 2017, a 25 percent increase from the low point in 2010. ">
            <a:extLst>
              <a:ext uri="{FF2B5EF4-FFF2-40B4-BE49-F238E27FC236}">
                <a16:creationId xmlns:a16="http://schemas.microsoft.com/office/drawing/2014/main" id="{5EC61244-8854-4271-8743-93EA72FAE213}"/>
              </a:ext>
            </a:extLst>
          </p:cNvPr>
          <p:cNvPicPr>
            <a:picLocks noChangeAspect="1"/>
          </p:cNvPicPr>
          <p:nvPr/>
        </p:nvPicPr>
        <p:blipFill>
          <a:blip r:embed="rId3"/>
          <a:stretch>
            <a:fillRect/>
          </a:stretch>
        </p:blipFill>
        <p:spPr>
          <a:xfrm>
            <a:off x="1079684" y="1060313"/>
            <a:ext cx="6355331" cy="3813200"/>
          </a:xfrm>
          <a:prstGeom prst="rect">
            <a:avLst/>
          </a:prstGeom>
        </p:spPr>
      </p:pic>
    </p:spTree>
    <p:extLst>
      <p:ext uri="{BB962C8B-B14F-4D97-AF65-F5344CB8AC3E}">
        <p14:creationId xmlns:p14="http://schemas.microsoft.com/office/powerpoint/2010/main" val="1030178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1B9AE-0731-47BF-BD34-1094C31DFA2D}"/>
              </a:ext>
            </a:extLst>
          </p:cNvPr>
          <p:cNvSpPr>
            <a:spLocks noGrp="1"/>
          </p:cNvSpPr>
          <p:nvPr>
            <p:ph type="title"/>
          </p:nvPr>
        </p:nvSpPr>
        <p:spPr/>
        <p:txBody>
          <a:bodyPr/>
          <a:lstStyle/>
          <a:p>
            <a:r>
              <a:rPr lang="en-US" dirty="0"/>
              <a:t>Present Day Crash Types</a:t>
            </a:r>
          </a:p>
        </p:txBody>
      </p:sp>
      <p:sp>
        <p:nvSpPr>
          <p:cNvPr id="12" name="Text Placeholder 11">
            <a:extLst>
              <a:ext uri="{FF2B5EF4-FFF2-40B4-BE49-F238E27FC236}">
                <a16:creationId xmlns:a16="http://schemas.microsoft.com/office/drawing/2014/main" id="{22410D4F-9667-4FA7-9662-3E7C7A88E810}"/>
              </a:ext>
            </a:extLst>
          </p:cNvPr>
          <p:cNvSpPr>
            <a:spLocks noGrp="1"/>
          </p:cNvSpPr>
          <p:nvPr>
            <p:ph type="body" idx="1"/>
          </p:nvPr>
        </p:nvSpPr>
        <p:spPr/>
        <p:txBody>
          <a:bodyPr/>
          <a:lstStyle/>
          <a:p>
            <a:r>
              <a:rPr lang="en-US" dirty="0"/>
              <a:t>Pedestrian</a:t>
            </a:r>
          </a:p>
        </p:txBody>
      </p:sp>
      <p:sp>
        <p:nvSpPr>
          <p:cNvPr id="14" name="Text Placeholder 13">
            <a:extLst>
              <a:ext uri="{FF2B5EF4-FFF2-40B4-BE49-F238E27FC236}">
                <a16:creationId xmlns:a16="http://schemas.microsoft.com/office/drawing/2014/main" id="{CFAD93ED-C5A0-404E-9E39-AE199ECECEFC}"/>
              </a:ext>
            </a:extLst>
          </p:cNvPr>
          <p:cNvSpPr>
            <a:spLocks noGrp="1"/>
          </p:cNvSpPr>
          <p:nvPr>
            <p:ph type="body" sz="quarter" idx="3"/>
          </p:nvPr>
        </p:nvSpPr>
        <p:spPr/>
        <p:txBody>
          <a:bodyPr/>
          <a:lstStyle/>
          <a:p>
            <a:r>
              <a:rPr lang="en-US" dirty="0"/>
              <a:t>Bicyclist</a:t>
            </a:r>
          </a:p>
        </p:txBody>
      </p:sp>
      <p:sp>
        <p:nvSpPr>
          <p:cNvPr id="6" name="Date Placeholder 3"/>
          <p:cNvSpPr txBox="1">
            <a:spLocks/>
          </p:cNvSpPr>
          <p:nvPr/>
        </p:nvSpPr>
        <p:spPr>
          <a:xfrm>
            <a:off x="3193195" y="4538869"/>
            <a:ext cx="4786313" cy="220266"/>
          </a:xfrm>
          <a:prstGeom prst="rect">
            <a:avLst/>
          </a:prstGeom>
        </p:spPr>
        <p:txBody>
          <a:bodyPr vert="horz" lIns="68580" tIns="34290" rIns="68580" bIns="34290" rtlCol="0" anchor="ctr"/>
          <a:lstStyle>
            <a:defPPr>
              <a:defRPr lang="en-US"/>
            </a:defPPr>
            <a:lvl1pPr marL="0" algn="l"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675" dirty="0">
              <a:solidFill>
                <a:schemeClr val="tx1"/>
              </a:solidFill>
            </a:endParaRPr>
          </a:p>
        </p:txBody>
      </p:sp>
      <p:pic>
        <p:nvPicPr>
          <p:cNvPr id="7" name="Picture 6" descr="Pie chart. For pedestrians, the present day crash types are as follows: 2 percent driveway related, 2 percent expressway/disabled vehicle, 4 percent trapped/multiple threat, 7 percent vehicle loss of control/other object, 12  percent other/unusual/unknown, 9 percent motorist turning, 16 percent lying/standing/walking in road, 22 percent dart/dash, 25 percent backing/parked vehicle, 1 percent bus-related. For bicyclists, the present day crash types are as follows: 5 percent non-roadway/backing vehicle, 1.7 percent bicyclist overtaking, 0.3 percent dooring, 20.1 percent motorist drive out, 18.8 percent motorist overtaking, 17.6 percent bicyclist ride out, 14.8 percent motorist turning, 8.6 percent miscellaneous/unknown, 13.1 percent other crossing/turning/intersection.&#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9196" y="1682229"/>
            <a:ext cx="3438224" cy="3330822"/>
          </a:xfrm>
          <a:prstGeom prst="rect">
            <a:avLst/>
          </a:prstGeom>
        </p:spPr>
      </p:pic>
      <p:pic>
        <p:nvPicPr>
          <p:cNvPr id="5" name="Picture 4" descr="Pie chart. For bicyclists, the present day crash types are as follows: 1.7 percent bicyclist overtaking, 0.3 percent dooring, 20.1 percent motorist drive out, 18.8 percent motorist overtaking, 17.6 percent bicyclist ride out, 14.8 percent motorist turning, 8.6 percent miscellaneous/unknown, 13.1 percent other crossing/turning/intersection, 5 percent non-roadway/backing vehicle &#10;"/>
          <p:cNvPicPr>
            <a:picLocks noChangeAspect="1"/>
          </p:cNvPicPr>
          <p:nvPr/>
        </p:nvPicPr>
        <p:blipFill rotWithShape="1">
          <a:blip r:embed="rId4" cstate="screen">
            <a:extLst>
              <a:ext uri="{28A0092B-C50C-407E-A947-70E740481C1C}">
                <a14:useLocalDpi xmlns:a14="http://schemas.microsoft.com/office/drawing/2010/main"/>
              </a:ext>
            </a:extLst>
          </a:blip>
          <a:srcRect l="21306" t="925" r="28777" b="7822"/>
          <a:stretch/>
        </p:blipFill>
        <p:spPr>
          <a:xfrm>
            <a:off x="4463403" y="1636192"/>
            <a:ext cx="3516105" cy="3200801"/>
          </a:xfrm>
          <a:prstGeom prst="rect">
            <a:avLst/>
          </a:prstGeom>
        </p:spPr>
      </p:pic>
      <p:sp>
        <p:nvSpPr>
          <p:cNvPr id="9" name="TextBox 8">
            <a:extLst>
              <a:ext uri="{FF2B5EF4-FFF2-40B4-BE49-F238E27FC236}">
                <a16:creationId xmlns:a16="http://schemas.microsoft.com/office/drawing/2014/main" id="{F35B8199-AF9A-410F-8A77-75DC27EC3673}"/>
              </a:ext>
            </a:extLst>
          </p:cNvPr>
          <p:cNvSpPr txBox="1"/>
          <p:nvPr/>
        </p:nvSpPr>
        <p:spPr>
          <a:xfrm>
            <a:off x="2525917" y="4836993"/>
            <a:ext cx="5453591" cy="253916"/>
          </a:xfrm>
          <a:prstGeom prst="rect">
            <a:avLst/>
          </a:prstGeom>
          <a:noFill/>
        </p:spPr>
        <p:txBody>
          <a:bodyPr wrap="square" rtlCol="0">
            <a:spAutoFit/>
          </a:bodyPr>
          <a:lstStyle/>
          <a:p>
            <a:pPr algn="r"/>
            <a:r>
              <a:rPr lang="en-US" sz="1050" i="1" dirty="0"/>
              <a:t>UNC Highway Safety Research Center (Data source: North Carolina Crash Data 2007-2014)</a:t>
            </a:r>
          </a:p>
        </p:txBody>
      </p:sp>
      <p:sp>
        <p:nvSpPr>
          <p:cNvPr id="10" name="Slide Number Placeholder 3">
            <a:extLst>
              <a:ext uri="{FF2B5EF4-FFF2-40B4-BE49-F238E27FC236}">
                <a16:creationId xmlns:a16="http://schemas.microsoft.com/office/drawing/2014/main" id="{664FE4A6-9B3D-45D0-8612-011B05D26594}"/>
              </a:ext>
            </a:extLst>
          </p:cNvPr>
          <p:cNvSpPr>
            <a:spLocks noGrp="1"/>
          </p:cNvSpPr>
          <p:nvPr>
            <p:ph type="sldNum" sz="quarter" idx="12"/>
          </p:nvPr>
        </p:nvSpPr>
        <p:spPr>
          <a:xfrm>
            <a:off x="8434096" y="3875970"/>
            <a:ext cx="626794" cy="297180"/>
          </a:xfrm>
        </p:spPr>
        <p:txBody>
          <a:bodyPr/>
          <a:lstStyle/>
          <a:p>
            <a:fld id="{588A7B10-5B59-5847-A2D4-DA6B67CC2B64}" type="slidenum">
              <a:rPr lang="en-US" smtClean="0"/>
              <a:t>22</a:t>
            </a:fld>
            <a:endParaRPr lang="en-US" dirty="0"/>
          </a:p>
        </p:txBody>
      </p:sp>
    </p:spTree>
    <p:extLst>
      <p:ext uri="{BB962C8B-B14F-4D97-AF65-F5344CB8AC3E}">
        <p14:creationId xmlns:p14="http://schemas.microsoft.com/office/powerpoint/2010/main" val="3161428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Crash Types of the Future?</a:t>
            </a:r>
          </a:p>
        </p:txBody>
      </p:sp>
      <p:pic>
        <p:nvPicPr>
          <p:cNvPr id="7" name="Picture 6" descr="Pie chart. Hypothetic crash types of the future are as follows: 1 percent cyber-security breach, 10 percent multiple threat (AV yielded/human didn't), 30 percent bicycle/pedestrian dart out, 17 percent sensor/detection failure, 25 percent driver misuse of AV features, 17 percent navigational programming glitch&#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81603" y="1266231"/>
            <a:ext cx="4309697" cy="3227193"/>
          </a:xfrm>
          <a:prstGeom prst="rect">
            <a:avLst/>
          </a:prstGeom>
        </p:spPr>
      </p:pic>
      <p:sp>
        <p:nvSpPr>
          <p:cNvPr id="3" name="TextBox 2">
            <a:extLst>
              <a:ext uri="{FF2B5EF4-FFF2-40B4-BE49-F238E27FC236}">
                <a16:creationId xmlns:a16="http://schemas.microsoft.com/office/drawing/2014/main" id="{C3BE0315-D2B9-41C1-9522-9DB52E22224B}"/>
              </a:ext>
            </a:extLst>
          </p:cNvPr>
          <p:cNvSpPr txBox="1"/>
          <p:nvPr/>
        </p:nvSpPr>
        <p:spPr>
          <a:xfrm>
            <a:off x="5234157" y="3762375"/>
            <a:ext cx="2566818" cy="415498"/>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rtlCol="0">
            <a:spAutoFit/>
          </a:bodyPr>
          <a:lstStyle/>
          <a:p>
            <a:r>
              <a:rPr lang="en-US" sz="2100" dirty="0">
                <a:solidFill>
                  <a:schemeClr val="tx1">
                    <a:lumMod val="75000"/>
                    <a:lumOff val="25000"/>
                  </a:schemeClr>
                </a:solidFill>
              </a:rPr>
              <a:t>Hypothetical Data</a:t>
            </a:r>
          </a:p>
        </p:txBody>
      </p:sp>
      <p:sp>
        <p:nvSpPr>
          <p:cNvPr id="5" name="Slide Number Placeholder 3">
            <a:extLst>
              <a:ext uri="{FF2B5EF4-FFF2-40B4-BE49-F238E27FC236}">
                <a16:creationId xmlns:a16="http://schemas.microsoft.com/office/drawing/2014/main" id="{276B9D25-FBD7-4AA4-AB2C-A4DF0590AC80}"/>
              </a:ext>
            </a:extLst>
          </p:cNvPr>
          <p:cNvSpPr>
            <a:spLocks noGrp="1"/>
          </p:cNvSpPr>
          <p:nvPr>
            <p:ph type="sldNum" sz="quarter" idx="12"/>
          </p:nvPr>
        </p:nvSpPr>
        <p:spPr>
          <a:xfrm>
            <a:off x="8434096" y="3875970"/>
            <a:ext cx="626794" cy="297180"/>
          </a:xfrm>
        </p:spPr>
        <p:txBody>
          <a:bodyPr/>
          <a:lstStyle/>
          <a:p>
            <a:fld id="{588A7B10-5B59-5847-A2D4-DA6B67CC2B64}" type="slidenum">
              <a:rPr lang="en-US" smtClean="0"/>
              <a:t>23</a:t>
            </a:fld>
            <a:endParaRPr lang="en-US" dirty="0"/>
          </a:p>
        </p:txBody>
      </p:sp>
    </p:spTree>
    <p:extLst>
      <p:ext uri="{BB962C8B-B14F-4D97-AF65-F5344CB8AC3E}">
        <p14:creationId xmlns:p14="http://schemas.microsoft.com/office/powerpoint/2010/main" val="546789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CB3F1-EC7C-4C98-8581-6F0766BE0D50}"/>
              </a:ext>
            </a:extLst>
          </p:cNvPr>
          <p:cNvSpPr>
            <a:spLocks noGrp="1"/>
          </p:cNvSpPr>
          <p:nvPr>
            <p:ph type="title"/>
          </p:nvPr>
        </p:nvSpPr>
        <p:spPr/>
        <p:txBody>
          <a:bodyPr/>
          <a:lstStyle/>
          <a:p>
            <a:r>
              <a:rPr lang="en-US" dirty="0"/>
              <a:t>Emerging issues</a:t>
            </a:r>
          </a:p>
        </p:txBody>
      </p:sp>
      <p:sp>
        <p:nvSpPr>
          <p:cNvPr id="5" name="Text Placeholder 4">
            <a:extLst>
              <a:ext uri="{FF2B5EF4-FFF2-40B4-BE49-F238E27FC236}">
                <a16:creationId xmlns:a16="http://schemas.microsoft.com/office/drawing/2014/main" id="{F285BB1F-AEEE-46A3-B611-EF8376A7BB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4E3C1EF-015E-4281-B0D2-001EA8CE8CC2}"/>
              </a:ext>
            </a:extLst>
          </p:cNvPr>
          <p:cNvSpPr>
            <a:spLocks noGrp="1"/>
          </p:cNvSpPr>
          <p:nvPr>
            <p:ph type="sldNum" sz="quarter" idx="12"/>
          </p:nvPr>
        </p:nvSpPr>
        <p:spPr/>
        <p:txBody>
          <a:bodyPr/>
          <a:lstStyle/>
          <a:p>
            <a:fld id="{588A7B10-5B59-5847-A2D4-DA6B67CC2B64}" type="slidenum">
              <a:rPr lang="en-US" smtClean="0"/>
              <a:t>24</a:t>
            </a:fld>
            <a:endParaRPr lang="en-US"/>
          </a:p>
        </p:txBody>
      </p:sp>
    </p:spTree>
    <p:extLst>
      <p:ext uri="{BB962C8B-B14F-4D97-AF65-F5344CB8AC3E}">
        <p14:creationId xmlns:p14="http://schemas.microsoft.com/office/powerpoint/2010/main" val="1313110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9896-312B-4B07-ABFE-B42ECE38392F}"/>
              </a:ext>
            </a:extLst>
          </p:cNvPr>
          <p:cNvSpPr>
            <a:spLocks noGrp="1"/>
          </p:cNvSpPr>
          <p:nvPr>
            <p:ph type="title"/>
          </p:nvPr>
        </p:nvSpPr>
        <p:spPr/>
        <p:txBody>
          <a:bodyPr/>
          <a:lstStyle/>
          <a:p>
            <a:r>
              <a:rPr lang="en-US" dirty="0"/>
              <a:t>Emerging Issues</a:t>
            </a:r>
          </a:p>
        </p:txBody>
      </p:sp>
      <p:sp>
        <p:nvSpPr>
          <p:cNvPr id="3" name="Content Placeholder 2">
            <a:extLst>
              <a:ext uri="{FF2B5EF4-FFF2-40B4-BE49-F238E27FC236}">
                <a16:creationId xmlns:a16="http://schemas.microsoft.com/office/drawing/2014/main" id="{B3D55530-BC42-4784-B914-6B40B84D2F04}"/>
              </a:ext>
            </a:extLst>
          </p:cNvPr>
          <p:cNvSpPr>
            <a:spLocks noGrp="1"/>
          </p:cNvSpPr>
          <p:nvPr>
            <p:ph idx="1"/>
          </p:nvPr>
        </p:nvSpPr>
        <p:spPr>
          <a:xfrm>
            <a:off x="359508" y="1200150"/>
            <a:ext cx="4927195" cy="3600450"/>
          </a:xfrm>
        </p:spPr>
        <p:txBody>
          <a:bodyPr>
            <a:normAutofit/>
          </a:bodyPr>
          <a:lstStyle/>
          <a:p>
            <a:r>
              <a:rPr lang="en-US" dirty="0"/>
              <a:t>Transportation market disrupters</a:t>
            </a:r>
          </a:p>
          <a:p>
            <a:pPr lvl="1"/>
            <a:r>
              <a:rPr lang="en-US" dirty="0"/>
              <a:t>Transportation Network Companies (TNCs), like Uber and Lyft</a:t>
            </a:r>
          </a:p>
          <a:p>
            <a:pPr lvl="1"/>
            <a:r>
              <a:rPr lang="en-US" dirty="0"/>
              <a:t>Shared mobility</a:t>
            </a:r>
          </a:p>
          <a:p>
            <a:pPr lvl="2"/>
            <a:r>
              <a:rPr lang="en-US" dirty="0"/>
              <a:t>Carshare, bike share, and other shared transportation resources</a:t>
            </a:r>
          </a:p>
          <a:p>
            <a:pPr lvl="1"/>
            <a:r>
              <a:rPr lang="en-US" dirty="0" err="1"/>
              <a:t>Micromobility</a:t>
            </a:r>
            <a:endParaRPr lang="en-US" dirty="0"/>
          </a:p>
          <a:p>
            <a:pPr lvl="2"/>
            <a:r>
              <a:rPr lang="en-US" dirty="0"/>
              <a:t>E-scooters and other small vehicles</a:t>
            </a:r>
          </a:p>
          <a:p>
            <a:pPr lvl="1"/>
            <a:r>
              <a:rPr lang="en-US" dirty="0"/>
              <a:t>Automated vehicles (AVs)</a:t>
            </a:r>
          </a:p>
          <a:p>
            <a:pPr lvl="2"/>
            <a:r>
              <a:rPr lang="en-US" dirty="0"/>
              <a:t>More slides on this later… </a:t>
            </a:r>
          </a:p>
        </p:txBody>
      </p:sp>
      <p:sp>
        <p:nvSpPr>
          <p:cNvPr id="4" name="Slide Number Placeholder 3">
            <a:extLst>
              <a:ext uri="{FF2B5EF4-FFF2-40B4-BE49-F238E27FC236}">
                <a16:creationId xmlns:a16="http://schemas.microsoft.com/office/drawing/2014/main" id="{29E2015D-E96A-40B7-AF08-0CB16A5BB049}"/>
              </a:ext>
            </a:extLst>
          </p:cNvPr>
          <p:cNvSpPr>
            <a:spLocks noGrp="1"/>
          </p:cNvSpPr>
          <p:nvPr>
            <p:ph type="sldNum" sz="quarter" idx="12"/>
          </p:nvPr>
        </p:nvSpPr>
        <p:spPr/>
        <p:txBody>
          <a:bodyPr/>
          <a:lstStyle/>
          <a:p>
            <a:fld id="{588A7B10-5B59-5847-A2D4-DA6B67CC2B64}" type="slidenum">
              <a:rPr lang="en-US" smtClean="0"/>
              <a:t>25</a:t>
            </a:fld>
            <a:endParaRPr lang="en-US" dirty="0"/>
          </a:p>
        </p:txBody>
      </p:sp>
      <p:pic>
        <p:nvPicPr>
          <p:cNvPr id="6" name="Picture 5" descr="Multiple bike share bikes parked at a dock on the side of the street ">
            <a:extLst>
              <a:ext uri="{FF2B5EF4-FFF2-40B4-BE49-F238E27FC236}">
                <a16:creationId xmlns:a16="http://schemas.microsoft.com/office/drawing/2014/main" id="{E3F5B90A-DB78-4F0E-BC1A-A2A089853ACC}"/>
              </a:ext>
            </a:extLst>
          </p:cNvPr>
          <p:cNvPicPr>
            <a:picLocks noChangeAspect="1"/>
          </p:cNvPicPr>
          <p:nvPr/>
        </p:nvPicPr>
        <p:blipFill rotWithShape="1">
          <a:blip r:embed="rId3"/>
          <a:srcRect l="16362" t="6885" r="28822" b="9348"/>
          <a:stretch/>
        </p:blipFill>
        <p:spPr>
          <a:xfrm>
            <a:off x="5286703" y="1053354"/>
            <a:ext cx="2649666" cy="3036791"/>
          </a:xfrm>
          <a:prstGeom prst="rect">
            <a:avLst/>
          </a:prstGeom>
          <a:ln>
            <a:solidFill>
              <a:schemeClr val="tx1"/>
            </a:solidFill>
          </a:ln>
        </p:spPr>
      </p:pic>
      <p:sp>
        <p:nvSpPr>
          <p:cNvPr id="8" name="TextBox 7">
            <a:extLst>
              <a:ext uri="{FF2B5EF4-FFF2-40B4-BE49-F238E27FC236}">
                <a16:creationId xmlns:a16="http://schemas.microsoft.com/office/drawing/2014/main" id="{9FA68C35-414C-43AE-9D94-15238E05E35F}"/>
              </a:ext>
            </a:extLst>
          </p:cNvPr>
          <p:cNvSpPr txBox="1"/>
          <p:nvPr/>
        </p:nvSpPr>
        <p:spPr>
          <a:xfrm>
            <a:off x="4924425" y="4096261"/>
            <a:ext cx="3135312" cy="261610"/>
          </a:xfrm>
          <a:prstGeom prst="rect">
            <a:avLst/>
          </a:prstGeom>
          <a:noFill/>
        </p:spPr>
        <p:txBody>
          <a:bodyPr wrap="square" rtlCol="0">
            <a:spAutoFit/>
          </a:bodyPr>
          <a:lstStyle/>
          <a:p>
            <a:pPr algn="r"/>
            <a:r>
              <a:rPr lang="en-US" sz="1050" i="1" dirty="0"/>
              <a:t>pedbikeimages.org – Ryan Snyder</a:t>
            </a:r>
          </a:p>
        </p:txBody>
      </p:sp>
    </p:spTree>
    <p:extLst>
      <p:ext uri="{BB962C8B-B14F-4D97-AF65-F5344CB8AC3E}">
        <p14:creationId xmlns:p14="http://schemas.microsoft.com/office/powerpoint/2010/main" val="3001872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F3389-557D-4922-A233-CE9610827865}"/>
              </a:ext>
            </a:extLst>
          </p:cNvPr>
          <p:cNvSpPr>
            <a:spLocks noGrp="1"/>
          </p:cNvSpPr>
          <p:nvPr>
            <p:ph type="title"/>
          </p:nvPr>
        </p:nvSpPr>
        <p:spPr/>
        <p:txBody>
          <a:bodyPr>
            <a:noAutofit/>
          </a:bodyPr>
          <a:lstStyle/>
          <a:p>
            <a:r>
              <a:rPr lang="en-US" sz="3600" dirty="0"/>
              <a:t>Market Failures: Equity and Accessibility</a:t>
            </a:r>
          </a:p>
        </p:txBody>
      </p:sp>
      <p:sp>
        <p:nvSpPr>
          <p:cNvPr id="8" name="Slide Number Placeholder 2">
            <a:extLst>
              <a:ext uri="{FF2B5EF4-FFF2-40B4-BE49-F238E27FC236}">
                <a16:creationId xmlns:a16="http://schemas.microsoft.com/office/drawing/2014/main" id="{66E60FBE-8DD7-4A1B-8D29-624CA0A6CA95}"/>
              </a:ext>
            </a:extLst>
          </p:cNvPr>
          <p:cNvSpPr>
            <a:spLocks noGrp="1"/>
          </p:cNvSpPr>
          <p:nvPr>
            <p:ph type="sldNum" sz="quarter" idx="12"/>
          </p:nvPr>
        </p:nvSpPr>
        <p:spPr/>
        <p:txBody>
          <a:bodyPr/>
          <a:lstStyle/>
          <a:p>
            <a:pPr>
              <a:defRPr/>
            </a:pPr>
            <a:fld id="{10B2EA68-1E4C-AB47-B8C0-46450E6322A4}" type="slidenum">
              <a:rPr lang="en-US" smtClean="0"/>
              <a:pPr>
                <a:defRPr/>
              </a:pPr>
              <a:t>26</a:t>
            </a:fld>
            <a:endParaRPr lang="en-US"/>
          </a:p>
        </p:txBody>
      </p:sp>
      <p:pic>
        <p:nvPicPr>
          <p:cNvPr id="4" name="Picture 3" descr="News article from Politico titled &quot;Lyft fights to avoid Americans with Disabilities Act in federal court&quot;">
            <a:extLst>
              <a:ext uri="{FF2B5EF4-FFF2-40B4-BE49-F238E27FC236}">
                <a16:creationId xmlns:a16="http://schemas.microsoft.com/office/drawing/2014/main" id="{083B28D8-AC9A-4C03-B23D-55E4C1400939}"/>
              </a:ext>
            </a:extLst>
          </p:cNvPr>
          <p:cNvPicPr>
            <a:picLocks noChangeAspect="1"/>
          </p:cNvPicPr>
          <p:nvPr/>
        </p:nvPicPr>
        <p:blipFill rotWithShape="1">
          <a:blip r:embed="rId3"/>
          <a:srcRect l="27342" t="29949" r="38028" b="16308"/>
          <a:stretch/>
        </p:blipFill>
        <p:spPr>
          <a:xfrm>
            <a:off x="4095750" y="1200149"/>
            <a:ext cx="4181476" cy="3650231"/>
          </a:xfrm>
          <a:prstGeom prst="rect">
            <a:avLst/>
          </a:prstGeom>
          <a:ln>
            <a:solidFill>
              <a:schemeClr val="tx2"/>
            </a:solidFill>
          </a:ln>
        </p:spPr>
      </p:pic>
      <p:pic>
        <p:nvPicPr>
          <p:cNvPr id="5" name="Picture 4" descr="News article from NPR titled &quot;Disability Rights Group Sues San Diego Over Scooters on Sidewalks&quot;">
            <a:extLst>
              <a:ext uri="{FF2B5EF4-FFF2-40B4-BE49-F238E27FC236}">
                <a16:creationId xmlns:a16="http://schemas.microsoft.com/office/drawing/2014/main" id="{4017005A-49D2-4553-BF06-5615A46CA9BC}"/>
              </a:ext>
            </a:extLst>
          </p:cNvPr>
          <p:cNvPicPr>
            <a:picLocks noChangeAspect="1"/>
          </p:cNvPicPr>
          <p:nvPr/>
        </p:nvPicPr>
        <p:blipFill rotWithShape="1">
          <a:blip r:embed="rId4"/>
          <a:srcRect l="24000" t="17026" r="34577" b="3590"/>
          <a:stretch/>
        </p:blipFill>
        <p:spPr>
          <a:xfrm>
            <a:off x="597257" y="1200150"/>
            <a:ext cx="3386132" cy="3650232"/>
          </a:xfrm>
          <a:prstGeom prst="rect">
            <a:avLst/>
          </a:prstGeom>
          <a:ln>
            <a:solidFill>
              <a:schemeClr val="tx2"/>
            </a:solidFill>
          </a:ln>
        </p:spPr>
      </p:pic>
      <p:sp>
        <p:nvSpPr>
          <p:cNvPr id="9" name="TextBox 8">
            <a:extLst>
              <a:ext uri="{FF2B5EF4-FFF2-40B4-BE49-F238E27FC236}">
                <a16:creationId xmlns:a16="http://schemas.microsoft.com/office/drawing/2014/main" id="{F49E7435-D8BF-41F9-8864-B763E4CC7ACF}"/>
              </a:ext>
            </a:extLst>
          </p:cNvPr>
          <p:cNvSpPr txBox="1"/>
          <p:nvPr/>
        </p:nvSpPr>
        <p:spPr>
          <a:xfrm>
            <a:off x="848077" y="4850382"/>
            <a:ext cx="3135312" cy="261610"/>
          </a:xfrm>
          <a:prstGeom prst="rect">
            <a:avLst/>
          </a:prstGeom>
          <a:noFill/>
        </p:spPr>
        <p:txBody>
          <a:bodyPr wrap="square" rtlCol="0">
            <a:spAutoFit/>
          </a:bodyPr>
          <a:lstStyle/>
          <a:p>
            <a:pPr algn="r"/>
            <a:r>
              <a:rPr lang="en-US" sz="1050" i="1" dirty="0"/>
              <a:t>NPR.org</a:t>
            </a:r>
          </a:p>
        </p:txBody>
      </p:sp>
      <p:sp>
        <p:nvSpPr>
          <p:cNvPr id="10" name="TextBox 9">
            <a:extLst>
              <a:ext uri="{FF2B5EF4-FFF2-40B4-BE49-F238E27FC236}">
                <a16:creationId xmlns:a16="http://schemas.microsoft.com/office/drawing/2014/main" id="{DF307B02-0CD3-410E-A0FB-31047FC7502E}"/>
              </a:ext>
            </a:extLst>
          </p:cNvPr>
          <p:cNvSpPr txBox="1"/>
          <p:nvPr/>
        </p:nvSpPr>
        <p:spPr>
          <a:xfrm>
            <a:off x="5067652" y="4850382"/>
            <a:ext cx="3135312" cy="261610"/>
          </a:xfrm>
          <a:prstGeom prst="rect">
            <a:avLst/>
          </a:prstGeom>
          <a:noFill/>
        </p:spPr>
        <p:txBody>
          <a:bodyPr wrap="square" rtlCol="0">
            <a:spAutoFit/>
          </a:bodyPr>
          <a:lstStyle/>
          <a:p>
            <a:pPr algn="r"/>
            <a:r>
              <a:rPr lang="en-US" sz="1050" i="1" dirty="0"/>
              <a:t>Politico</a:t>
            </a:r>
          </a:p>
        </p:txBody>
      </p:sp>
    </p:spTree>
    <p:extLst>
      <p:ext uri="{BB962C8B-B14F-4D97-AF65-F5344CB8AC3E}">
        <p14:creationId xmlns:p14="http://schemas.microsoft.com/office/powerpoint/2010/main" val="76777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A2581-6B99-4423-B51D-15877F441631}"/>
              </a:ext>
            </a:extLst>
          </p:cNvPr>
          <p:cNvSpPr>
            <a:spLocks noGrp="1"/>
          </p:cNvSpPr>
          <p:nvPr>
            <p:ph type="title"/>
          </p:nvPr>
        </p:nvSpPr>
        <p:spPr/>
        <p:txBody>
          <a:bodyPr>
            <a:normAutofit fontScale="90000"/>
          </a:bodyPr>
          <a:lstStyle/>
          <a:p>
            <a:r>
              <a:rPr lang="en-US" dirty="0"/>
              <a:t>Implications for Data Collection</a:t>
            </a:r>
          </a:p>
        </p:txBody>
      </p:sp>
      <p:sp>
        <p:nvSpPr>
          <p:cNvPr id="3" name="Content Placeholder 2">
            <a:extLst>
              <a:ext uri="{FF2B5EF4-FFF2-40B4-BE49-F238E27FC236}">
                <a16:creationId xmlns:a16="http://schemas.microsoft.com/office/drawing/2014/main" id="{81B04B92-E680-4FD0-9F84-76C41976E385}"/>
              </a:ext>
            </a:extLst>
          </p:cNvPr>
          <p:cNvSpPr>
            <a:spLocks noGrp="1"/>
          </p:cNvSpPr>
          <p:nvPr>
            <p:ph idx="1"/>
          </p:nvPr>
        </p:nvSpPr>
        <p:spPr>
          <a:xfrm>
            <a:off x="359508" y="1273529"/>
            <a:ext cx="4281503" cy="3527071"/>
          </a:xfrm>
        </p:spPr>
        <p:txBody>
          <a:bodyPr/>
          <a:lstStyle/>
          <a:p>
            <a:r>
              <a:rPr lang="en-US" dirty="0"/>
              <a:t>San Francisco's proactive approach to crash data collection</a:t>
            </a:r>
          </a:p>
          <a:p>
            <a:pPr lvl="1"/>
            <a:r>
              <a:rPr lang="en-US" dirty="0"/>
              <a:t>Updated police crash report and trauma registry questions to support “tagging” of incidents involving emerging modes</a:t>
            </a:r>
          </a:p>
        </p:txBody>
      </p:sp>
      <p:pic>
        <p:nvPicPr>
          <p:cNvPr id="4" name="Picture 3" descr="Report from Vision Zero San Francisco titled &quot;How to Classify New Modes of Transportation&quot; ">
            <a:extLst>
              <a:ext uri="{FF2B5EF4-FFF2-40B4-BE49-F238E27FC236}">
                <a16:creationId xmlns:a16="http://schemas.microsoft.com/office/drawing/2014/main" id="{899A2756-CAF7-4226-A44F-395C5C246B41}"/>
              </a:ext>
            </a:extLst>
          </p:cNvPr>
          <p:cNvPicPr>
            <a:picLocks noChangeAspect="1"/>
          </p:cNvPicPr>
          <p:nvPr/>
        </p:nvPicPr>
        <p:blipFill rotWithShape="1">
          <a:blip r:embed="rId3"/>
          <a:srcRect l="32111" t="16204" r="32889" b="3209"/>
          <a:stretch/>
        </p:blipFill>
        <p:spPr>
          <a:xfrm>
            <a:off x="4893134" y="1063229"/>
            <a:ext cx="2991409" cy="3874292"/>
          </a:xfrm>
          <a:prstGeom prst="rect">
            <a:avLst/>
          </a:prstGeom>
          <a:ln>
            <a:noFill/>
          </a:ln>
        </p:spPr>
      </p:pic>
      <p:sp>
        <p:nvSpPr>
          <p:cNvPr id="5" name="TextBox 4">
            <a:extLst>
              <a:ext uri="{FF2B5EF4-FFF2-40B4-BE49-F238E27FC236}">
                <a16:creationId xmlns:a16="http://schemas.microsoft.com/office/drawing/2014/main" id="{C4F9BE86-1DFA-40FA-8837-966ABEFE0773}"/>
              </a:ext>
            </a:extLst>
          </p:cNvPr>
          <p:cNvSpPr txBox="1"/>
          <p:nvPr/>
        </p:nvSpPr>
        <p:spPr>
          <a:xfrm rot="16200000">
            <a:off x="7684484" y="4570948"/>
            <a:ext cx="675113" cy="253916"/>
          </a:xfrm>
          <a:prstGeom prst="rect">
            <a:avLst/>
          </a:prstGeom>
          <a:noFill/>
        </p:spPr>
        <p:txBody>
          <a:bodyPr wrap="square" rtlCol="0">
            <a:spAutoFit/>
          </a:bodyPr>
          <a:lstStyle/>
          <a:p>
            <a:pPr algn="r"/>
            <a:r>
              <a:rPr lang="en-US" sz="1050" i="1" dirty="0"/>
              <a:t>SFDPH</a:t>
            </a:r>
          </a:p>
        </p:txBody>
      </p:sp>
    </p:spTree>
    <p:extLst>
      <p:ext uri="{BB962C8B-B14F-4D97-AF65-F5344CB8AC3E}">
        <p14:creationId xmlns:p14="http://schemas.microsoft.com/office/powerpoint/2010/main" val="302983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34611-77BC-4B84-B193-9A732EAF5FE4}"/>
              </a:ext>
            </a:extLst>
          </p:cNvPr>
          <p:cNvSpPr>
            <a:spLocks noGrp="1"/>
          </p:cNvSpPr>
          <p:nvPr>
            <p:ph type="title"/>
          </p:nvPr>
        </p:nvSpPr>
        <p:spPr/>
        <p:txBody>
          <a:bodyPr/>
          <a:lstStyle/>
          <a:p>
            <a:r>
              <a:rPr lang="en-US" dirty="0"/>
              <a:t>AV – Levels of Automation</a:t>
            </a:r>
          </a:p>
        </p:txBody>
      </p:sp>
      <p:sp>
        <p:nvSpPr>
          <p:cNvPr id="4" name="Slide Number Placeholder 3">
            <a:extLst>
              <a:ext uri="{FF2B5EF4-FFF2-40B4-BE49-F238E27FC236}">
                <a16:creationId xmlns:a16="http://schemas.microsoft.com/office/drawing/2014/main" id="{93388870-27E9-49E0-9F66-CB994213689C}"/>
              </a:ext>
            </a:extLst>
          </p:cNvPr>
          <p:cNvSpPr>
            <a:spLocks noGrp="1"/>
          </p:cNvSpPr>
          <p:nvPr>
            <p:ph type="sldNum" sz="quarter" idx="12"/>
          </p:nvPr>
        </p:nvSpPr>
        <p:spPr/>
        <p:txBody>
          <a:bodyPr/>
          <a:lstStyle/>
          <a:p>
            <a:fld id="{588A7B10-5B59-5847-A2D4-DA6B67CC2B64}" type="slidenum">
              <a:rPr lang="en-US" smtClean="0"/>
              <a:t>28</a:t>
            </a:fld>
            <a:endParaRPr lang="en-US"/>
          </a:p>
        </p:txBody>
      </p:sp>
      <p:pic>
        <p:nvPicPr>
          <p:cNvPr id="5" name="Picture 4" descr="Infographic on different levels of automation for autonomous vehicles. Level 0: no automation. Level 1: automated systems can sometimes assist the human in some parts of the driving task. Level 2: partially automated systems can conduct some driving tasks while human monitors and performs other driving tasks. Level 3: conditionally automated systems can conduct some driving tasks in some conditions, but the human driver must be ready to take back control. Level 4: Highly automated systems can conduct all driving tasks in some conditions without human control. Level 5: Fully automated systems can perform all driving tasks, under all conditions in which human could drive. &#10;">
            <a:extLst>
              <a:ext uri="{FF2B5EF4-FFF2-40B4-BE49-F238E27FC236}">
                <a16:creationId xmlns:a16="http://schemas.microsoft.com/office/drawing/2014/main" id="{D7526902-DEDB-4036-AEF6-BE5B4BB78BC3}"/>
              </a:ext>
            </a:extLst>
          </p:cNvPr>
          <p:cNvPicPr>
            <a:picLocks noChangeAspect="1"/>
          </p:cNvPicPr>
          <p:nvPr/>
        </p:nvPicPr>
        <p:blipFill rotWithShape="1">
          <a:blip r:embed="rId3"/>
          <a:srcRect r="809"/>
          <a:stretch/>
        </p:blipFill>
        <p:spPr>
          <a:xfrm>
            <a:off x="1550384" y="1063229"/>
            <a:ext cx="6043232" cy="3638238"/>
          </a:xfrm>
          <a:prstGeom prst="rect">
            <a:avLst/>
          </a:prstGeom>
        </p:spPr>
      </p:pic>
      <p:sp>
        <p:nvSpPr>
          <p:cNvPr id="6" name="TextBox 5">
            <a:extLst>
              <a:ext uri="{FF2B5EF4-FFF2-40B4-BE49-F238E27FC236}">
                <a16:creationId xmlns:a16="http://schemas.microsoft.com/office/drawing/2014/main" id="{D6AF96F3-2FE4-45AF-8226-AD4019ED221A}"/>
              </a:ext>
            </a:extLst>
          </p:cNvPr>
          <p:cNvSpPr txBox="1"/>
          <p:nvPr/>
        </p:nvSpPr>
        <p:spPr>
          <a:xfrm>
            <a:off x="4458304" y="4701467"/>
            <a:ext cx="3135312" cy="261610"/>
          </a:xfrm>
          <a:prstGeom prst="rect">
            <a:avLst/>
          </a:prstGeom>
          <a:noFill/>
        </p:spPr>
        <p:txBody>
          <a:bodyPr wrap="square" rtlCol="0">
            <a:spAutoFit/>
          </a:bodyPr>
          <a:lstStyle/>
          <a:p>
            <a:pPr algn="r"/>
            <a:r>
              <a:rPr lang="en-US" sz="1050" i="1" dirty="0"/>
              <a:t>Pedestrian and Bicycle Information Center (2017)</a:t>
            </a:r>
          </a:p>
        </p:txBody>
      </p:sp>
    </p:spTree>
    <p:extLst>
      <p:ext uri="{BB962C8B-B14F-4D97-AF65-F5344CB8AC3E}">
        <p14:creationId xmlns:p14="http://schemas.microsoft.com/office/powerpoint/2010/main" val="881369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6D621-F8CD-4A31-87F2-AF097F7DB16E}"/>
              </a:ext>
            </a:extLst>
          </p:cNvPr>
          <p:cNvSpPr>
            <a:spLocks noGrp="1"/>
          </p:cNvSpPr>
          <p:nvPr>
            <p:ph type="title"/>
          </p:nvPr>
        </p:nvSpPr>
        <p:spPr/>
        <p:txBody>
          <a:bodyPr/>
          <a:lstStyle/>
          <a:p>
            <a:r>
              <a:rPr lang="en-US" dirty="0"/>
              <a:t>AV – Current Applications</a:t>
            </a:r>
          </a:p>
        </p:txBody>
      </p:sp>
      <p:sp>
        <p:nvSpPr>
          <p:cNvPr id="4" name="Slide Number Placeholder 3">
            <a:extLst>
              <a:ext uri="{FF2B5EF4-FFF2-40B4-BE49-F238E27FC236}">
                <a16:creationId xmlns:a16="http://schemas.microsoft.com/office/drawing/2014/main" id="{F7C7D7E3-0F14-4C97-9645-6B682A4382D2}"/>
              </a:ext>
            </a:extLst>
          </p:cNvPr>
          <p:cNvSpPr>
            <a:spLocks noGrp="1"/>
          </p:cNvSpPr>
          <p:nvPr>
            <p:ph type="sldNum" sz="quarter" idx="12"/>
          </p:nvPr>
        </p:nvSpPr>
        <p:spPr/>
        <p:txBody>
          <a:bodyPr/>
          <a:lstStyle/>
          <a:p>
            <a:fld id="{588A7B10-5B59-5847-A2D4-DA6B67CC2B64}" type="slidenum">
              <a:rPr lang="en-US" smtClean="0"/>
              <a:t>29</a:t>
            </a:fld>
            <a:endParaRPr lang="en-US"/>
          </a:p>
        </p:txBody>
      </p:sp>
      <p:pic>
        <p:nvPicPr>
          <p:cNvPr id="6" name="Picture 5" descr="University of Michigan's Mcity shuttle driving on road ">
            <a:extLst>
              <a:ext uri="{FF2B5EF4-FFF2-40B4-BE49-F238E27FC236}">
                <a16:creationId xmlns:a16="http://schemas.microsoft.com/office/drawing/2014/main" id="{89DB603D-5B00-4BE2-BC20-1116E09C76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72651" y="1474802"/>
            <a:ext cx="2224193" cy="1483259"/>
          </a:xfrm>
          <a:prstGeom prst="rect">
            <a:avLst/>
          </a:prstGeom>
          <a:ln>
            <a:noFill/>
          </a:ln>
        </p:spPr>
      </p:pic>
      <p:sp>
        <p:nvSpPr>
          <p:cNvPr id="9" name="Content Placeholder 2">
            <a:extLst>
              <a:ext uri="{FF2B5EF4-FFF2-40B4-BE49-F238E27FC236}">
                <a16:creationId xmlns:a16="http://schemas.microsoft.com/office/drawing/2014/main" id="{8FA11E4F-5035-4FCA-A945-9D871A4992B0}"/>
              </a:ext>
            </a:extLst>
          </p:cNvPr>
          <p:cNvSpPr txBox="1">
            <a:spLocks/>
          </p:cNvSpPr>
          <p:nvPr/>
        </p:nvSpPr>
        <p:spPr>
          <a:xfrm>
            <a:off x="238126" y="1274276"/>
            <a:ext cx="3081844" cy="3526324"/>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rgbClr val="005799"/>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dirty="0"/>
              <a:t>Limited deployment and/or research efforts:</a:t>
            </a:r>
          </a:p>
          <a:p>
            <a:pPr lvl="1"/>
            <a:r>
              <a:rPr lang="en-US" dirty="0"/>
              <a:t>Ridesharing</a:t>
            </a:r>
          </a:p>
          <a:p>
            <a:pPr lvl="1"/>
            <a:r>
              <a:rPr lang="en-US" dirty="0"/>
              <a:t>Urban shuttles</a:t>
            </a:r>
          </a:p>
          <a:p>
            <a:pPr lvl="1"/>
            <a:r>
              <a:rPr lang="en-US" dirty="0"/>
              <a:t>Trucking</a:t>
            </a:r>
          </a:p>
        </p:txBody>
      </p:sp>
      <p:pic>
        <p:nvPicPr>
          <p:cNvPr id="13" name="Picture 12" descr="WKCD Autonomous shuttle ">
            <a:extLst>
              <a:ext uri="{FF2B5EF4-FFF2-40B4-BE49-F238E27FC236}">
                <a16:creationId xmlns:a16="http://schemas.microsoft.com/office/drawing/2014/main" id="{4DFAD6D8-726F-468D-B2B9-6FECDE499587}"/>
              </a:ext>
            </a:extLst>
          </p:cNvPr>
          <p:cNvPicPr>
            <a:picLocks noChangeAspect="1"/>
          </p:cNvPicPr>
          <p:nvPr/>
        </p:nvPicPr>
        <p:blipFill rotWithShape="1">
          <a:blip r:embed="rId4"/>
          <a:srcRect t="1009" b="-1"/>
          <a:stretch/>
        </p:blipFill>
        <p:spPr>
          <a:xfrm>
            <a:off x="3726179" y="1474801"/>
            <a:ext cx="2246471" cy="1483260"/>
          </a:xfrm>
          <a:prstGeom prst="rect">
            <a:avLst/>
          </a:prstGeom>
        </p:spPr>
      </p:pic>
      <p:pic>
        <p:nvPicPr>
          <p:cNvPr id="17" name="Picture 16" descr="Hyundai Autonomous IONIQ car at a car show ">
            <a:extLst>
              <a:ext uri="{FF2B5EF4-FFF2-40B4-BE49-F238E27FC236}">
                <a16:creationId xmlns:a16="http://schemas.microsoft.com/office/drawing/2014/main" id="{7EDCC4D1-FB7F-4C0D-A449-5DDB9D070C78}"/>
              </a:ext>
            </a:extLst>
          </p:cNvPr>
          <p:cNvPicPr>
            <a:picLocks noChangeAspect="1"/>
          </p:cNvPicPr>
          <p:nvPr/>
        </p:nvPicPr>
        <p:blipFill rotWithShape="1">
          <a:blip r:embed="rId5"/>
          <a:srcRect l="2917" t="33124" r="4627" b="11876"/>
          <a:stretch/>
        </p:blipFill>
        <p:spPr>
          <a:xfrm>
            <a:off x="3726179" y="2958061"/>
            <a:ext cx="4470666" cy="1773000"/>
          </a:xfrm>
          <a:prstGeom prst="rect">
            <a:avLst/>
          </a:prstGeom>
        </p:spPr>
      </p:pic>
      <p:sp>
        <p:nvSpPr>
          <p:cNvPr id="3" name="TextBox 2">
            <a:extLst>
              <a:ext uri="{FF2B5EF4-FFF2-40B4-BE49-F238E27FC236}">
                <a16:creationId xmlns:a16="http://schemas.microsoft.com/office/drawing/2014/main" id="{F39507AA-EF09-406E-B211-3217B3A1B141}"/>
              </a:ext>
            </a:extLst>
          </p:cNvPr>
          <p:cNvSpPr txBox="1"/>
          <p:nvPr/>
        </p:nvSpPr>
        <p:spPr>
          <a:xfrm>
            <a:off x="3653027" y="4691426"/>
            <a:ext cx="4543818" cy="369332"/>
          </a:xfrm>
          <a:prstGeom prst="rect">
            <a:avLst/>
          </a:prstGeom>
          <a:noFill/>
        </p:spPr>
        <p:txBody>
          <a:bodyPr wrap="square" rtlCol="0">
            <a:spAutoFit/>
          </a:bodyPr>
          <a:lstStyle/>
          <a:p>
            <a:r>
              <a:rPr lang="en-US" sz="600" dirty="0"/>
              <a:t>“The U.S. Government does not endorse products or manufacturers. Trademarks or manufacturers’ names appear in this presentation only because they are considered essential to the objective of the presentation. They are included for informational purposes only and are not intended to reflect a preference, approval, or endorsement of any one product or entity.” </a:t>
            </a:r>
          </a:p>
        </p:txBody>
      </p:sp>
      <p:sp>
        <p:nvSpPr>
          <p:cNvPr id="10" name="TextBox 9">
            <a:extLst>
              <a:ext uri="{FF2B5EF4-FFF2-40B4-BE49-F238E27FC236}">
                <a16:creationId xmlns:a16="http://schemas.microsoft.com/office/drawing/2014/main" id="{C95D21F7-30FB-498F-866B-6C47D334BDF6}"/>
              </a:ext>
            </a:extLst>
          </p:cNvPr>
          <p:cNvSpPr txBox="1"/>
          <p:nvPr/>
        </p:nvSpPr>
        <p:spPr>
          <a:xfrm>
            <a:off x="3849623" y="2727229"/>
            <a:ext cx="2150459" cy="230832"/>
          </a:xfrm>
          <a:prstGeom prst="rect">
            <a:avLst/>
          </a:prstGeom>
          <a:noFill/>
        </p:spPr>
        <p:txBody>
          <a:bodyPr wrap="square" rtlCol="0">
            <a:spAutoFit/>
          </a:bodyPr>
          <a:lstStyle/>
          <a:p>
            <a:pPr algn="r"/>
            <a:r>
              <a:rPr lang="en-US" sz="900" i="1" dirty="0">
                <a:solidFill>
                  <a:schemeClr val="bg1"/>
                </a:solidFill>
              </a:rPr>
              <a:t>Wikimedia – user </a:t>
            </a:r>
            <a:r>
              <a:rPr lang="en-US" sz="900" i="1" dirty="0" err="1">
                <a:solidFill>
                  <a:schemeClr val="bg1"/>
                </a:solidFill>
              </a:rPr>
              <a:t>Wpcpey</a:t>
            </a:r>
            <a:endParaRPr lang="en-US" sz="900" i="1" dirty="0">
              <a:solidFill>
                <a:schemeClr val="bg1"/>
              </a:solidFill>
            </a:endParaRPr>
          </a:p>
        </p:txBody>
      </p:sp>
      <p:sp>
        <p:nvSpPr>
          <p:cNvPr id="11" name="TextBox 10">
            <a:extLst>
              <a:ext uri="{FF2B5EF4-FFF2-40B4-BE49-F238E27FC236}">
                <a16:creationId xmlns:a16="http://schemas.microsoft.com/office/drawing/2014/main" id="{271FA841-BB3C-4EE6-9692-86CEC6E6B219}"/>
              </a:ext>
            </a:extLst>
          </p:cNvPr>
          <p:cNvSpPr txBox="1"/>
          <p:nvPr/>
        </p:nvSpPr>
        <p:spPr>
          <a:xfrm>
            <a:off x="6045802" y="2727229"/>
            <a:ext cx="2150459" cy="230832"/>
          </a:xfrm>
          <a:prstGeom prst="rect">
            <a:avLst/>
          </a:prstGeom>
          <a:noFill/>
        </p:spPr>
        <p:txBody>
          <a:bodyPr wrap="square" rtlCol="0">
            <a:spAutoFit/>
          </a:bodyPr>
          <a:lstStyle/>
          <a:p>
            <a:pPr algn="r"/>
            <a:r>
              <a:rPr lang="en-US" sz="900" i="1" dirty="0">
                <a:solidFill>
                  <a:schemeClr val="bg1"/>
                </a:solidFill>
              </a:rPr>
              <a:t>University of Michigan</a:t>
            </a:r>
          </a:p>
        </p:txBody>
      </p:sp>
      <p:sp>
        <p:nvSpPr>
          <p:cNvPr id="12" name="TextBox 11">
            <a:extLst>
              <a:ext uri="{FF2B5EF4-FFF2-40B4-BE49-F238E27FC236}">
                <a16:creationId xmlns:a16="http://schemas.microsoft.com/office/drawing/2014/main" id="{D7811A21-5510-4D17-8D3B-4F716D88C77B}"/>
              </a:ext>
            </a:extLst>
          </p:cNvPr>
          <p:cNvSpPr txBox="1"/>
          <p:nvPr/>
        </p:nvSpPr>
        <p:spPr>
          <a:xfrm>
            <a:off x="6045802" y="4500229"/>
            <a:ext cx="2150459" cy="230832"/>
          </a:xfrm>
          <a:prstGeom prst="rect">
            <a:avLst/>
          </a:prstGeom>
          <a:noFill/>
        </p:spPr>
        <p:txBody>
          <a:bodyPr wrap="square" rtlCol="0">
            <a:spAutoFit/>
          </a:bodyPr>
          <a:lstStyle/>
          <a:p>
            <a:pPr algn="r"/>
            <a:r>
              <a:rPr lang="en-US" sz="900" i="1" dirty="0">
                <a:solidFill>
                  <a:schemeClr val="bg1"/>
                </a:solidFill>
              </a:rPr>
              <a:t>Wikimedia – user </a:t>
            </a:r>
            <a:r>
              <a:rPr lang="en-US" sz="900" i="1" dirty="0" err="1">
                <a:solidFill>
                  <a:schemeClr val="bg1"/>
                </a:solidFill>
              </a:rPr>
              <a:t>Mariordo</a:t>
            </a:r>
            <a:endParaRPr lang="en-US" sz="900" i="1" dirty="0">
              <a:solidFill>
                <a:schemeClr val="bg1"/>
              </a:solidFill>
            </a:endParaRPr>
          </a:p>
        </p:txBody>
      </p:sp>
    </p:spTree>
    <p:extLst>
      <p:ext uri="{BB962C8B-B14F-4D97-AF65-F5344CB8AC3E}">
        <p14:creationId xmlns:p14="http://schemas.microsoft.com/office/powerpoint/2010/main" val="1906340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CB3F1-EC7C-4C98-8581-6F0766BE0D50}"/>
              </a:ext>
            </a:extLst>
          </p:cNvPr>
          <p:cNvSpPr>
            <a:spLocks noGrp="1"/>
          </p:cNvSpPr>
          <p:nvPr>
            <p:ph type="title"/>
          </p:nvPr>
        </p:nvSpPr>
        <p:spPr/>
        <p:txBody>
          <a:bodyPr/>
          <a:lstStyle/>
          <a:p>
            <a:r>
              <a:rPr lang="en-US" dirty="0"/>
              <a:t>History of Walking and Bicycling</a:t>
            </a:r>
          </a:p>
        </p:txBody>
      </p:sp>
      <p:sp>
        <p:nvSpPr>
          <p:cNvPr id="3" name="Text Placeholder 2">
            <a:extLst>
              <a:ext uri="{FF2B5EF4-FFF2-40B4-BE49-F238E27FC236}">
                <a16:creationId xmlns:a16="http://schemas.microsoft.com/office/drawing/2014/main" id="{EAECB79A-DD50-45F9-838E-E20FF57BB5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4E3C1EF-015E-4281-B0D2-001EA8CE8CC2}"/>
              </a:ext>
            </a:extLst>
          </p:cNvPr>
          <p:cNvSpPr>
            <a:spLocks noGrp="1"/>
          </p:cNvSpPr>
          <p:nvPr>
            <p:ph type="sldNum" sz="quarter" idx="12"/>
          </p:nvPr>
        </p:nvSpPr>
        <p:spPr/>
        <p:txBody>
          <a:bodyPr/>
          <a:lstStyle/>
          <a:p>
            <a:fld id="{588A7B10-5B59-5847-A2D4-DA6B67CC2B64}" type="slidenum">
              <a:rPr lang="en-US" smtClean="0"/>
              <a:t>3</a:t>
            </a:fld>
            <a:endParaRPr lang="en-US"/>
          </a:p>
        </p:txBody>
      </p:sp>
    </p:spTree>
    <p:extLst>
      <p:ext uri="{BB962C8B-B14F-4D97-AF65-F5344CB8AC3E}">
        <p14:creationId xmlns:p14="http://schemas.microsoft.com/office/powerpoint/2010/main" val="266118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ED7B7-39AB-41C3-A5B5-0C3DC7B26BAC}"/>
              </a:ext>
            </a:extLst>
          </p:cNvPr>
          <p:cNvSpPr>
            <a:spLocks noGrp="1"/>
          </p:cNvSpPr>
          <p:nvPr>
            <p:ph type="title"/>
          </p:nvPr>
        </p:nvSpPr>
        <p:spPr/>
        <p:txBody>
          <a:bodyPr/>
          <a:lstStyle/>
          <a:p>
            <a:r>
              <a:rPr lang="en-US" dirty="0"/>
              <a:t>AV – The Future</a:t>
            </a:r>
          </a:p>
        </p:txBody>
      </p:sp>
      <p:sp>
        <p:nvSpPr>
          <p:cNvPr id="3" name="Content Placeholder 2">
            <a:extLst>
              <a:ext uri="{FF2B5EF4-FFF2-40B4-BE49-F238E27FC236}">
                <a16:creationId xmlns:a16="http://schemas.microsoft.com/office/drawing/2014/main" id="{EBFF3203-AC50-4C64-B4CC-6D6E8F7A0092}"/>
              </a:ext>
            </a:extLst>
          </p:cNvPr>
          <p:cNvSpPr>
            <a:spLocks noGrp="1"/>
          </p:cNvSpPr>
          <p:nvPr>
            <p:ph idx="1"/>
          </p:nvPr>
        </p:nvSpPr>
        <p:spPr>
          <a:xfrm>
            <a:off x="359508" y="1063229"/>
            <a:ext cx="3810001" cy="3737371"/>
          </a:xfrm>
        </p:spPr>
        <p:txBody>
          <a:bodyPr/>
          <a:lstStyle/>
          <a:p>
            <a:r>
              <a:rPr lang="en-US" dirty="0"/>
              <a:t>The billion-dollar questions: </a:t>
            </a:r>
          </a:p>
          <a:p>
            <a:pPr lvl="1"/>
            <a:r>
              <a:rPr lang="en-US" dirty="0"/>
              <a:t>When will “fully autonomous” vehicles become available to the general public?</a:t>
            </a:r>
          </a:p>
          <a:p>
            <a:pPr lvl="1"/>
            <a:r>
              <a:rPr lang="en-US" dirty="0"/>
              <a:t>How long will we have a mixed fleet where AVs and human-driven vehicles coexist?</a:t>
            </a:r>
          </a:p>
        </p:txBody>
      </p:sp>
      <p:sp>
        <p:nvSpPr>
          <p:cNvPr id="4" name="Slide Number Placeholder 3">
            <a:extLst>
              <a:ext uri="{FF2B5EF4-FFF2-40B4-BE49-F238E27FC236}">
                <a16:creationId xmlns:a16="http://schemas.microsoft.com/office/drawing/2014/main" id="{CE0D8032-132E-447F-9AC3-5724058B6599}"/>
              </a:ext>
            </a:extLst>
          </p:cNvPr>
          <p:cNvSpPr>
            <a:spLocks noGrp="1"/>
          </p:cNvSpPr>
          <p:nvPr>
            <p:ph type="sldNum" sz="quarter" idx="12"/>
          </p:nvPr>
        </p:nvSpPr>
        <p:spPr/>
        <p:txBody>
          <a:bodyPr/>
          <a:lstStyle/>
          <a:p>
            <a:fld id="{588A7B10-5B59-5847-A2D4-DA6B67CC2B64}" type="slidenum">
              <a:rPr lang="en-US" smtClean="0"/>
              <a:t>30</a:t>
            </a:fld>
            <a:endParaRPr lang="en-US"/>
          </a:p>
        </p:txBody>
      </p:sp>
      <p:pic>
        <p:nvPicPr>
          <p:cNvPr id="5" name="Picture 4" descr="Graph. Shows the hypothetical projections of the total U.S. vehicle fleet composition with respect to level of automation. The percentage of Level 0/1 vehicles will decrease drastically from 2020 to 2050. The percentage of Level 2/3 vehicles will increase drastically, comprising the bulk of fleet composition in 2050. The percentage of level 4/5 vehicles will increase gradually from 2020 to 2050 and will comprise around 20 percent of the 2050 fleet composition.&#10;">
            <a:extLst>
              <a:ext uri="{FF2B5EF4-FFF2-40B4-BE49-F238E27FC236}">
                <a16:creationId xmlns:a16="http://schemas.microsoft.com/office/drawing/2014/main" id="{B669AD5D-98D5-467E-98E5-C3C119368B69}"/>
              </a:ext>
            </a:extLst>
          </p:cNvPr>
          <p:cNvPicPr>
            <a:picLocks noChangeAspect="1"/>
          </p:cNvPicPr>
          <p:nvPr/>
        </p:nvPicPr>
        <p:blipFill>
          <a:blip r:embed="rId3"/>
          <a:stretch>
            <a:fillRect/>
          </a:stretch>
        </p:blipFill>
        <p:spPr>
          <a:xfrm>
            <a:off x="4169508" y="1524738"/>
            <a:ext cx="3917216" cy="2351232"/>
          </a:xfrm>
          <a:prstGeom prst="rect">
            <a:avLst/>
          </a:prstGeom>
          <a:ln>
            <a:solidFill>
              <a:schemeClr val="tx2"/>
            </a:solidFill>
          </a:ln>
        </p:spPr>
      </p:pic>
      <p:sp>
        <p:nvSpPr>
          <p:cNvPr id="6" name="TextBox 5">
            <a:extLst>
              <a:ext uri="{FF2B5EF4-FFF2-40B4-BE49-F238E27FC236}">
                <a16:creationId xmlns:a16="http://schemas.microsoft.com/office/drawing/2014/main" id="{A5A17699-DAEE-4F11-9301-F61C75D356CB}"/>
              </a:ext>
            </a:extLst>
          </p:cNvPr>
          <p:cNvSpPr txBox="1"/>
          <p:nvPr/>
        </p:nvSpPr>
        <p:spPr>
          <a:xfrm>
            <a:off x="5029804" y="3885495"/>
            <a:ext cx="3135312" cy="261610"/>
          </a:xfrm>
          <a:prstGeom prst="rect">
            <a:avLst/>
          </a:prstGeom>
          <a:noFill/>
        </p:spPr>
        <p:txBody>
          <a:bodyPr wrap="square" rtlCol="0">
            <a:spAutoFit/>
          </a:bodyPr>
          <a:lstStyle/>
          <a:p>
            <a:pPr algn="r"/>
            <a:r>
              <a:rPr lang="en-US" sz="1050" i="1" dirty="0"/>
              <a:t>Pedestrian and Bicycle Information Center (2017)</a:t>
            </a:r>
          </a:p>
        </p:txBody>
      </p:sp>
    </p:spTree>
    <p:extLst>
      <p:ext uri="{BB962C8B-B14F-4D97-AF65-F5344CB8AC3E}">
        <p14:creationId xmlns:p14="http://schemas.microsoft.com/office/powerpoint/2010/main" val="2183099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ED7B7-39AB-41C3-A5B5-0C3DC7B26BAC}"/>
              </a:ext>
            </a:extLst>
          </p:cNvPr>
          <p:cNvSpPr>
            <a:spLocks noGrp="1"/>
          </p:cNvSpPr>
          <p:nvPr>
            <p:ph type="title"/>
          </p:nvPr>
        </p:nvSpPr>
        <p:spPr>
          <a:xfrm>
            <a:off x="359508" y="205979"/>
            <a:ext cx="7620000" cy="857250"/>
          </a:xfrm>
        </p:spPr>
        <p:txBody>
          <a:bodyPr>
            <a:noAutofit/>
          </a:bodyPr>
          <a:lstStyle/>
          <a:p>
            <a:r>
              <a:rPr lang="en-US" sz="4000" dirty="0"/>
              <a:t>AV – Context with Other Innovations</a:t>
            </a:r>
          </a:p>
        </p:txBody>
      </p:sp>
      <p:sp>
        <p:nvSpPr>
          <p:cNvPr id="4" name="Slide Number Placeholder 3">
            <a:extLst>
              <a:ext uri="{FF2B5EF4-FFF2-40B4-BE49-F238E27FC236}">
                <a16:creationId xmlns:a16="http://schemas.microsoft.com/office/drawing/2014/main" id="{CE0D8032-132E-447F-9AC3-5724058B6599}"/>
              </a:ext>
            </a:extLst>
          </p:cNvPr>
          <p:cNvSpPr>
            <a:spLocks noGrp="1"/>
          </p:cNvSpPr>
          <p:nvPr>
            <p:ph type="sldNum" sz="quarter" idx="12"/>
          </p:nvPr>
        </p:nvSpPr>
        <p:spPr/>
        <p:txBody>
          <a:bodyPr/>
          <a:lstStyle/>
          <a:p>
            <a:fld id="{588A7B10-5B59-5847-A2D4-DA6B67CC2B64}" type="slidenum">
              <a:rPr lang="en-US" smtClean="0"/>
              <a:t>31</a:t>
            </a:fld>
            <a:endParaRPr lang="en-US"/>
          </a:p>
        </p:txBody>
      </p:sp>
      <p:pic>
        <p:nvPicPr>
          <p:cNvPr id="5" name="Picture 4" descr="Infographic on the three revolutions in urban transportation. The scenario, using 20th century technology, is the business-as-usual scenario. Through 2050, we continue to use vehicles with internal combustion engines at an increased rate, and use transit and shared vehicles at the current rate, as population and income grow over time. In this scenario, there are 2.1 billion vehicles on the road and 4,600 megatonnes of CO2 emissions by 2050. The second scenario, using electrification plus automation, is the 2 Revolutions (2R) scenario. We embrace more technology. Electric vehicles become common by 2030, and automated electric vehicles become dominant by 2040. However, we continue our current embrace of single-occupancy vehicles, with even more car travel than in the BAU. In this scenario, there are 2.1 billion vehicles on the road and 1,700 megatonnes of CO2 emissions by 2050. The third scenario, using electrification plus automation plus sharing, is the 3 revolutions (3R) Scenario. We take the embrace of technology in the 2R scenario and then maximize the use of shared vehicle trips. By 2030, there is widespread ride sharing, increased transit performance- with on-deman availability- and strengthened infrastructure for walking and cycling, allowing maximum energy efficiency. In this scenario, there are 0.5 billion vehicles on the road and 700 megatonnes of CO2 emissions by 2050. ">
            <a:extLst>
              <a:ext uri="{FF2B5EF4-FFF2-40B4-BE49-F238E27FC236}">
                <a16:creationId xmlns:a16="http://schemas.microsoft.com/office/drawing/2014/main" id="{3B97E9FB-7795-4943-820C-46E663BA2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5216" y="1031403"/>
            <a:ext cx="5178010" cy="4112097"/>
          </a:xfrm>
          <a:prstGeom prst="rect">
            <a:avLst/>
          </a:prstGeom>
        </p:spPr>
      </p:pic>
    </p:spTree>
    <p:extLst>
      <p:ext uri="{BB962C8B-B14F-4D97-AF65-F5344CB8AC3E}">
        <p14:creationId xmlns:p14="http://schemas.microsoft.com/office/powerpoint/2010/main" val="1605212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ED7B7-39AB-41C3-A5B5-0C3DC7B26BAC}"/>
              </a:ext>
            </a:extLst>
          </p:cNvPr>
          <p:cNvSpPr>
            <a:spLocks noGrp="1"/>
          </p:cNvSpPr>
          <p:nvPr>
            <p:ph type="title"/>
          </p:nvPr>
        </p:nvSpPr>
        <p:spPr/>
        <p:txBody>
          <a:bodyPr>
            <a:normAutofit fontScale="90000"/>
          </a:bodyPr>
          <a:lstStyle/>
          <a:p>
            <a:r>
              <a:rPr lang="en-US" sz="3600" dirty="0"/>
              <a:t>AV – Challenges for Communication and Interaction Between Drivers/Pedestrians</a:t>
            </a:r>
          </a:p>
        </p:txBody>
      </p:sp>
      <p:sp>
        <p:nvSpPr>
          <p:cNvPr id="3" name="Content Placeholder 2">
            <a:extLst>
              <a:ext uri="{FF2B5EF4-FFF2-40B4-BE49-F238E27FC236}">
                <a16:creationId xmlns:a16="http://schemas.microsoft.com/office/drawing/2014/main" id="{EBFF3203-AC50-4C64-B4CC-6D6E8F7A0092}"/>
              </a:ext>
            </a:extLst>
          </p:cNvPr>
          <p:cNvSpPr>
            <a:spLocks noGrp="1"/>
          </p:cNvSpPr>
          <p:nvPr>
            <p:ph idx="1"/>
          </p:nvPr>
        </p:nvSpPr>
        <p:spPr>
          <a:xfrm>
            <a:off x="359508" y="1209674"/>
            <a:ext cx="6908067" cy="3590925"/>
          </a:xfrm>
        </p:spPr>
        <p:txBody>
          <a:bodyPr/>
          <a:lstStyle/>
          <a:p>
            <a:r>
              <a:rPr lang="en-US" dirty="0"/>
              <a:t>When pedestrians cross a street:</a:t>
            </a:r>
          </a:p>
          <a:p>
            <a:pPr lvl="1"/>
            <a:r>
              <a:rPr lang="en-US" dirty="0"/>
              <a:t>Drivers and pedestrians assume common norms about right-of-way (varies according to local culture)</a:t>
            </a:r>
          </a:p>
          <a:p>
            <a:pPr lvl="1"/>
            <a:r>
              <a:rPr lang="en-US" dirty="0"/>
              <a:t>They want to know whether they have been seen</a:t>
            </a:r>
          </a:p>
          <a:p>
            <a:pPr lvl="1"/>
            <a:r>
              <a:rPr lang="en-US" dirty="0"/>
              <a:t>Pedestrians are often harder for drivers to see than other objects in the road</a:t>
            </a:r>
          </a:p>
          <a:p>
            <a:r>
              <a:rPr lang="en-US" dirty="0"/>
              <a:t>To prevent collisions, drivers and pedestrians need to:</a:t>
            </a:r>
          </a:p>
          <a:p>
            <a:pPr lvl="1"/>
            <a:r>
              <a:rPr lang="en-US" dirty="0"/>
              <a:t>Detect each other</a:t>
            </a:r>
          </a:p>
          <a:p>
            <a:pPr lvl="1"/>
            <a:r>
              <a:rPr lang="en-US" dirty="0"/>
              <a:t>Communicate</a:t>
            </a:r>
          </a:p>
        </p:txBody>
      </p:sp>
      <p:sp>
        <p:nvSpPr>
          <p:cNvPr id="4" name="Slide Number Placeholder 3">
            <a:extLst>
              <a:ext uri="{FF2B5EF4-FFF2-40B4-BE49-F238E27FC236}">
                <a16:creationId xmlns:a16="http://schemas.microsoft.com/office/drawing/2014/main" id="{CE0D8032-132E-447F-9AC3-5724058B6599}"/>
              </a:ext>
            </a:extLst>
          </p:cNvPr>
          <p:cNvSpPr>
            <a:spLocks noGrp="1"/>
          </p:cNvSpPr>
          <p:nvPr>
            <p:ph type="sldNum" sz="quarter" idx="12"/>
          </p:nvPr>
        </p:nvSpPr>
        <p:spPr/>
        <p:txBody>
          <a:bodyPr/>
          <a:lstStyle/>
          <a:p>
            <a:fld id="{588A7B10-5B59-5847-A2D4-DA6B67CC2B64}" type="slidenum">
              <a:rPr lang="en-US" smtClean="0"/>
              <a:t>32</a:t>
            </a:fld>
            <a:endParaRPr lang="en-US"/>
          </a:p>
        </p:txBody>
      </p:sp>
    </p:spTree>
    <p:extLst>
      <p:ext uri="{BB962C8B-B14F-4D97-AF65-F5344CB8AC3E}">
        <p14:creationId xmlns:p14="http://schemas.microsoft.com/office/powerpoint/2010/main" val="2597111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ED7B7-39AB-41C3-A5B5-0C3DC7B26BAC}"/>
              </a:ext>
            </a:extLst>
          </p:cNvPr>
          <p:cNvSpPr>
            <a:spLocks noGrp="1"/>
          </p:cNvSpPr>
          <p:nvPr>
            <p:ph type="title"/>
          </p:nvPr>
        </p:nvSpPr>
        <p:spPr/>
        <p:txBody>
          <a:bodyPr>
            <a:noAutofit/>
          </a:bodyPr>
          <a:lstStyle/>
          <a:p>
            <a:r>
              <a:rPr lang="en-US" sz="3600" dirty="0"/>
              <a:t>AV – Additional Challenges for Bicyclists</a:t>
            </a:r>
          </a:p>
        </p:txBody>
      </p:sp>
      <p:sp>
        <p:nvSpPr>
          <p:cNvPr id="3" name="Content Placeholder 2">
            <a:extLst>
              <a:ext uri="{FF2B5EF4-FFF2-40B4-BE49-F238E27FC236}">
                <a16:creationId xmlns:a16="http://schemas.microsoft.com/office/drawing/2014/main" id="{EBFF3203-AC50-4C64-B4CC-6D6E8F7A0092}"/>
              </a:ext>
            </a:extLst>
          </p:cNvPr>
          <p:cNvSpPr>
            <a:spLocks noGrp="1"/>
          </p:cNvSpPr>
          <p:nvPr>
            <p:ph idx="1"/>
          </p:nvPr>
        </p:nvSpPr>
        <p:spPr>
          <a:xfrm>
            <a:off x="359508" y="1200150"/>
            <a:ext cx="4498242" cy="3600450"/>
          </a:xfrm>
        </p:spPr>
        <p:txBody>
          <a:bodyPr/>
          <a:lstStyle/>
          <a:p>
            <a:r>
              <a:rPr lang="en-US" dirty="0"/>
              <a:t>Bicyclists are expected to ride on road with other vehicles</a:t>
            </a:r>
          </a:p>
          <a:p>
            <a:r>
              <a:rPr lang="en-US" dirty="0"/>
              <a:t>Have the same low visibility problems as pedestrians</a:t>
            </a:r>
          </a:p>
          <a:p>
            <a:r>
              <a:rPr lang="en-US" dirty="0"/>
              <a:t>Vary in ability</a:t>
            </a:r>
          </a:p>
          <a:p>
            <a:r>
              <a:rPr lang="en-US" dirty="0"/>
              <a:t>Flexible in behavior</a:t>
            </a:r>
          </a:p>
        </p:txBody>
      </p:sp>
      <p:sp>
        <p:nvSpPr>
          <p:cNvPr id="4" name="Slide Number Placeholder 3">
            <a:extLst>
              <a:ext uri="{FF2B5EF4-FFF2-40B4-BE49-F238E27FC236}">
                <a16:creationId xmlns:a16="http://schemas.microsoft.com/office/drawing/2014/main" id="{CE0D8032-132E-447F-9AC3-5724058B6599}"/>
              </a:ext>
            </a:extLst>
          </p:cNvPr>
          <p:cNvSpPr>
            <a:spLocks noGrp="1"/>
          </p:cNvSpPr>
          <p:nvPr>
            <p:ph type="sldNum" sz="quarter" idx="12"/>
          </p:nvPr>
        </p:nvSpPr>
        <p:spPr/>
        <p:txBody>
          <a:bodyPr/>
          <a:lstStyle/>
          <a:p>
            <a:fld id="{588A7B10-5B59-5847-A2D4-DA6B67CC2B64}" type="slidenum">
              <a:rPr lang="en-US" smtClean="0"/>
              <a:t>33</a:t>
            </a:fld>
            <a:endParaRPr lang="en-US"/>
          </a:p>
        </p:txBody>
      </p:sp>
      <p:pic>
        <p:nvPicPr>
          <p:cNvPr id="1026" name="Picture 2" descr="2 teenagers on bikes wait to cross intersection at a cross walk ">
            <a:extLst>
              <a:ext uri="{FF2B5EF4-FFF2-40B4-BE49-F238E27FC236}">
                <a16:creationId xmlns:a16="http://schemas.microsoft.com/office/drawing/2014/main" id="{2580D243-346A-48FE-BFDC-568E41B1E223}"/>
              </a:ext>
            </a:extLst>
          </p:cNvPr>
          <p:cNvPicPr>
            <a:picLocks noChangeAspect="1" noChangeArrowheads="1"/>
          </p:cNvPicPr>
          <p:nvPr/>
        </p:nvPicPr>
        <p:blipFill>
          <a:blip r:embed="rId3"/>
          <a:srcRect/>
          <a:stretch/>
        </p:blipFill>
        <p:spPr bwMode="auto">
          <a:xfrm>
            <a:off x="4664808" y="1757362"/>
            <a:ext cx="3314700" cy="24860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0F9EF93-604E-4DEC-BAE4-36C581ADBF52}"/>
              </a:ext>
            </a:extLst>
          </p:cNvPr>
          <p:cNvSpPr txBox="1"/>
          <p:nvPr/>
        </p:nvSpPr>
        <p:spPr>
          <a:xfrm>
            <a:off x="4925029" y="4243387"/>
            <a:ext cx="3135312" cy="261610"/>
          </a:xfrm>
          <a:prstGeom prst="rect">
            <a:avLst/>
          </a:prstGeom>
          <a:noFill/>
        </p:spPr>
        <p:txBody>
          <a:bodyPr wrap="square" rtlCol="0">
            <a:spAutoFit/>
          </a:bodyPr>
          <a:lstStyle/>
          <a:p>
            <a:pPr algn="r"/>
            <a:r>
              <a:rPr lang="en-US" sz="1050" i="1" dirty="0"/>
              <a:t>Pedbikeimages.org – Dan Burden</a:t>
            </a:r>
          </a:p>
        </p:txBody>
      </p:sp>
    </p:spTree>
    <p:extLst>
      <p:ext uri="{BB962C8B-B14F-4D97-AF65-F5344CB8AC3E}">
        <p14:creationId xmlns:p14="http://schemas.microsoft.com/office/powerpoint/2010/main" val="1893051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5062-3FF0-473E-93F1-F2E7007D2623}"/>
              </a:ext>
            </a:extLst>
          </p:cNvPr>
          <p:cNvSpPr>
            <a:spLocks noGrp="1"/>
          </p:cNvSpPr>
          <p:nvPr>
            <p:ph type="title"/>
          </p:nvPr>
        </p:nvSpPr>
        <p:spPr/>
        <p:txBody>
          <a:bodyPr>
            <a:normAutofit fontScale="90000"/>
          </a:bodyPr>
          <a:lstStyle/>
          <a:p>
            <a:r>
              <a:rPr lang="en-US" sz="3600" dirty="0"/>
              <a:t>AV - Benefits to Pedestrians and Bicyclists</a:t>
            </a:r>
          </a:p>
        </p:txBody>
      </p:sp>
      <p:sp>
        <p:nvSpPr>
          <p:cNvPr id="3" name="Content Placeholder 2">
            <a:extLst>
              <a:ext uri="{FF2B5EF4-FFF2-40B4-BE49-F238E27FC236}">
                <a16:creationId xmlns:a16="http://schemas.microsoft.com/office/drawing/2014/main" id="{920C1437-E801-4CAB-ACF3-98B2E6D5E562}"/>
              </a:ext>
            </a:extLst>
          </p:cNvPr>
          <p:cNvSpPr>
            <a:spLocks noGrp="1"/>
          </p:cNvSpPr>
          <p:nvPr>
            <p:ph idx="1"/>
          </p:nvPr>
        </p:nvSpPr>
        <p:spPr>
          <a:xfrm>
            <a:off x="359508" y="1063229"/>
            <a:ext cx="7620000" cy="3737371"/>
          </a:xfrm>
        </p:spPr>
        <p:txBody>
          <a:bodyPr>
            <a:normAutofit/>
          </a:bodyPr>
          <a:lstStyle/>
          <a:p>
            <a:r>
              <a:rPr lang="en-US" dirty="0"/>
              <a:t>Consistent vehicle speeds</a:t>
            </a:r>
          </a:p>
          <a:p>
            <a:pPr lvl="1"/>
            <a:r>
              <a:rPr lang="en-US" dirty="0"/>
              <a:t>Automated vehicles can be programmed to reliably follow lower speed limits, which reduce the severity of crashes</a:t>
            </a:r>
          </a:p>
          <a:p>
            <a:r>
              <a:rPr lang="en-US" dirty="0"/>
              <a:t>Data collection</a:t>
            </a:r>
          </a:p>
          <a:p>
            <a:pPr lvl="1"/>
            <a:r>
              <a:rPr lang="en-US" dirty="0"/>
              <a:t>Detailed data recorded automatically by GPS and vision systems will facilitate rapid system improvements</a:t>
            </a:r>
          </a:p>
          <a:p>
            <a:pPr lvl="1"/>
            <a:r>
              <a:rPr lang="en-US" dirty="0"/>
              <a:t>In the event of a crash, detailed data will be available for reporting and reconstruction</a:t>
            </a:r>
          </a:p>
          <a:p>
            <a:pPr lvl="1"/>
            <a:r>
              <a:rPr lang="en-US" dirty="0"/>
              <a:t>Although, there are also privacy concerns for people detected and recorded by vision systems</a:t>
            </a:r>
          </a:p>
          <a:p>
            <a:endParaRPr lang="en-US" dirty="0"/>
          </a:p>
          <a:p>
            <a:endParaRPr lang="en-US" dirty="0"/>
          </a:p>
        </p:txBody>
      </p:sp>
      <p:sp>
        <p:nvSpPr>
          <p:cNvPr id="4" name="Slide Number Placeholder 3">
            <a:extLst>
              <a:ext uri="{FF2B5EF4-FFF2-40B4-BE49-F238E27FC236}">
                <a16:creationId xmlns:a16="http://schemas.microsoft.com/office/drawing/2014/main" id="{B7D1A096-EBCF-4432-B221-B5B3DF30BE8E}"/>
              </a:ext>
            </a:extLst>
          </p:cNvPr>
          <p:cNvSpPr>
            <a:spLocks noGrp="1"/>
          </p:cNvSpPr>
          <p:nvPr>
            <p:ph type="sldNum" sz="quarter" idx="12"/>
          </p:nvPr>
        </p:nvSpPr>
        <p:spPr>
          <a:xfrm>
            <a:off x="8434096" y="3875970"/>
            <a:ext cx="626794" cy="297180"/>
          </a:xfrm>
        </p:spPr>
        <p:txBody>
          <a:bodyPr/>
          <a:lstStyle/>
          <a:p>
            <a:fld id="{588A7B10-5B59-5847-A2D4-DA6B67CC2B64}" type="slidenum">
              <a:rPr lang="en-US" smtClean="0"/>
              <a:t>34</a:t>
            </a:fld>
            <a:endParaRPr lang="en-US" dirty="0"/>
          </a:p>
        </p:txBody>
      </p:sp>
    </p:spTree>
    <p:extLst>
      <p:ext uri="{BB962C8B-B14F-4D97-AF65-F5344CB8AC3E}">
        <p14:creationId xmlns:p14="http://schemas.microsoft.com/office/powerpoint/2010/main" val="3531059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B1FB9-BFF2-4B56-8DCE-6849369678C7}"/>
              </a:ext>
            </a:extLst>
          </p:cNvPr>
          <p:cNvSpPr>
            <a:spLocks noGrp="1"/>
          </p:cNvSpPr>
          <p:nvPr>
            <p:ph type="title"/>
          </p:nvPr>
        </p:nvSpPr>
        <p:spPr>
          <a:xfrm>
            <a:off x="359508" y="301229"/>
            <a:ext cx="7620000" cy="857250"/>
          </a:xfrm>
        </p:spPr>
        <p:txBody>
          <a:bodyPr/>
          <a:lstStyle/>
          <a:p>
            <a:r>
              <a:rPr lang="en-US" sz="4400" dirty="0"/>
              <a:t>AVs Could Change the System for the Better… Or Worse</a:t>
            </a:r>
          </a:p>
        </p:txBody>
      </p:sp>
      <p:sp>
        <p:nvSpPr>
          <p:cNvPr id="3" name="Content Placeholder 2">
            <a:extLst>
              <a:ext uri="{FF2B5EF4-FFF2-40B4-BE49-F238E27FC236}">
                <a16:creationId xmlns:a16="http://schemas.microsoft.com/office/drawing/2014/main" id="{3A4087AE-117F-4537-8D7C-E436CCCC4EFC}"/>
              </a:ext>
            </a:extLst>
          </p:cNvPr>
          <p:cNvSpPr>
            <a:spLocks noGrp="1"/>
          </p:cNvSpPr>
          <p:nvPr>
            <p:ph idx="1"/>
          </p:nvPr>
        </p:nvSpPr>
        <p:spPr>
          <a:xfrm>
            <a:off x="359508" y="1490784"/>
            <a:ext cx="7620000" cy="3381375"/>
          </a:xfrm>
        </p:spPr>
        <p:txBody>
          <a:bodyPr>
            <a:normAutofit/>
          </a:bodyPr>
          <a:lstStyle/>
          <a:p>
            <a:r>
              <a:rPr lang="en-US" dirty="0"/>
              <a:t>Increased mobility for those unwilling or unable to drive</a:t>
            </a:r>
          </a:p>
          <a:p>
            <a:r>
              <a:rPr lang="en-US" dirty="0"/>
              <a:t>Reduced cost of congestion</a:t>
            </a:r>
          </a:p>
          <a:p>
            <a:r>
              <a:rPr lang="en-US" dirty="0"/>
              <a:t>Commuters more willing to travel longer distances to work</a:t>
            </a:r>
          </a:p>
          <a:p>
            <a:r>
              <a:rPr lang="en-US" dirty="0"/>
              <a:t>Decrease need for proximate parking as AVs drive themselves to satellite parking</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69CBF0F-C5EF-481F-B1FF-70613C7F19A1}"/>
              </a:ext>
            </a:extLst>
          </p:cNvPr>
          <p:cNvSpPr>
            <a:spLocks noGrp="1"/>
          </p:cNvSpPr>
          <p:nvPr>
            <p:ph type="sldNum" sz="quarter" idx="12"/>
          </p:nvPr>
        </p:nvSpPr>
        <p:spPr>
          <a:xfrm>
            <a:off x="8434096" y="3875970"/>
            <a:ext cx="626794" cy="297180"/>
          </a:xfrm>
        </p:spPr>
        <p:txBody>
          <a:bodyPr/>
          <a:lstStyle/>
          <a:p>
            <a:fld id="{588A7B10-5B59-5847-A2D4-DA6B67CC2B64}" type="slidenum">
              <a:rPr lang="en-US" smtClean="0"/>
              <a:t>35</a:t>
            </a:fld>
            <a:endParaRPr lang="en-US" dirty="0"/>
          </a:p>
        </p:txBody>
      </p:sp>
    </p:spTree>
    <p:extLst>
      <p:ext uri="{BB962C8B-B14F-4D97-AF65-F5344CB8AC3E}">
        <p14:creationId xmlns:p14="http://schemas.microsoft.com/office/powerpoint/2010/main" val="11941861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870B-3F0A-41D5-B779-B879B36FEFB7}"/>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8A093791-BBE3-4F7C-AF8C-16CEC7D3813D}"/>
              </a:ext>
            </a:extLst>
          </p:cNvPr>
          <p:cNvSpPr>
            <a:spLocks noGrp="1"/>
          </p:cNvSpPr>
          <p:nvPr>
            <p:ph idx="1"/>
          </p:nvPr>
        </p:nvSpPr>
        <p:spPr/>
        <p:txBody>
          <a:bodyPr/>
          <a:lstStyle/>
          <a:p>
            <a:r>
              <a:rPr lang="en-US" altLang="en-US" dirty="0"/>
              <a:t>Post-WWII </a:t>
            </a:r>
            <a:r>
              <a:rPr lang="en-US" altLang="en-US"/>
              <a:t>development patterns </a:t>
            </a:r>
            <a:r>
              <a:rPr lang="en-US" altLang="en-US" dirty="0"/>
              <a:t>have hampered the ability to accommodate bicycle and pedestrian travel</a:t>
            </a:r>
          </a:p>
          <a:p>
            <a:r>
              <a:rPr lang="en-US" dirty="0"/>
              <a:t>Government and community support is leading to positive trends in planning and street design</a:t>
            </a:r>
          </a:p>
          <a:p>
            <a:r>
              <a:rPr lang="en-US" dirty="0"/>
              <a:t>As fatalities for vehicle passengers continue to decline, the trend is again moving in the wrong direction for people walking and bicycling</a:t>
            </a:r>
          </a:p>
          <a:p>
            <a:r>
              <a:rPr lang="en-US" dirty="0"/>
              <a:t>The transportation landscape is rapidly changing</a:t>
            </a:r>
          </a:p>
          <a:p>
            <a:r>
              <a:rPr lang="en-US" dirty="0"/>
              <a:t>Technology is a tool, not a solution, goal, or value</a:t>
            </a:r>
          </a:p>
        </p:txBody>
      </p:sp>
      <p:sp>
        <p:nvSpPr>
          <p:cNvPr id="4" name="Slide Number Placeholder 3">
            <a:extLst>
              <a:ext uri="{FF2B5EF4-FFF2-40B4-BE49-F238E27FC236}">
                <a16:creationId xmlns:a16="http://schemas.microsoft.com/office/drawing/2014/main" id="{6E9E6B34-221C-4CB9-9260-B4BA53C5DCE2}"/>
              </a:ext>
            </a:extLst>
          </p:cNvPr>
          <p:cNvSpPr>
            <a:spLocks noGrp="1"/>
          </p:cNvSpPr>
          <p:nvPr>
            <p:ph type="sldNum" sz="quarter" idx="12"/>
          </p:nvPr>
        </p:nvSpPr>
        <p:spPr/>
        <p:txBody>
          <a:bodyPr/>
          <a:lstStyle/>
          <a:p>
            <a:fld id="{588A7B10-5B59-5847-A2D4-DA6B67CC2B64}" type="slidenum">
              <a:rPr lang="en-US" smtClean="0"/>
              <a:t>36</a:t>
            </a:fld>
            <a:endParaRPr lang="en-US"/>
          </a:p>
        </p:txBody>
      </p:sp>
    </p:spTree>
    <p:extLst>
      <p:ext uri="{BB962C8B-B14F-4D97-AF65-F5344CB8AC3E}">
        <p14:creationId xmlns:p14="http://schemas.microsoft.com/office/powerpoint/2010/main" val="4260801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9896-312B-4B07-ABFE-B42ECE38392F}"/>
              </a:ext>
            </a:extLst>
          </p:cNvPr>
          <p:cNvSpPr>
            <a:spLocks noGrp="1"/>
          </p:cNvSpPr>
          <p:nvPr>
            <p:ph type="title"/>
          </p:nvPr>
        </p:nvSpPr>
        <p:spPr/>
        <p:txBody>
          <a:bodyPr/>
          <a:lstStyle/>
          <a:p>
            <a:r>
              <a:rPr lang="en-US" sz="4400" dirty="0"/>
              <a:t>History of Walking and Bicycling</a:t>
            </a:r>
          </a:p>
        </p:txBody>
      </p:sp>
      <p:sp>
        <p:nvSpPr>
          <p:cNvPr id="3" name="Content Placeholder 2">
            <a:extLst>
              <a:ext uri="{FF2B5EF4-FFF2-40B4-BE49-F238E27FC236}">
                <a16:creationId xmlns:a16="http://schemas.microsoft.com/office/drawing/2014/main" id="{B3D55530-BC42-4784-B914-6B40B84D2F04}"/>
              </a:ext>
            </a:extLst>
          </p:cNvPr>
          <p:cNvSpPr>
            <a:spLocks noGrp="1"/>
          </p:cNvSpPr>
          <p:nvPr>
            <p:ph idx="1"/>
          </p:nvPr>
        </p:nvSpPr>
        <p:spPr>
          <a:xfrm>
            <a:off x="359509" y="1200150"/>
            <a:ext cx="3938772" cy="3600450"/>
          </a:xfrm>
        </p:spPr>
        <p:txBody>
          <a:bodyPr/>
          <a:lstStyle/>
          <a:p>
            <a:pPr>
              <a:spcBef>
                <a:spcPts val="300"/>
              </a:spcBef>
            </a:pPr>
            <a:r>
              <a:rPr lang="en-US" dirty="0"/>
              <a:t>Pre-1900: Everyone is a pedestrian; bikes become popular in 1890s</a:t>
            </a:r>
          </a:p>
          <a:p>
            <a:pPr>
              <a:spcBef>
                <a:spcPts val="300"/>
              </a:spcBef>
            </a:pPr>
            <a:r>
              <a:rPr lang="en-US" dirty="0"/>
              <a:t>Early 1900s: Good Roads Movement; cars become affordable</a:t>
            </a:r>
          </a:p>
          <a:p>
            <a:pPr>
              <a:spcBef>
                <a:spcPts val="300"/>
              </a:spcBef>
            </a:pPr>
            <a:r>
              <a:rPr lang="en-US" dirty="0"/>
              <a:t>Evolution of </a:t>
            </a:r>
            <a:r>
              <a:rPr lang="en-US" i="1" dirty="0"/>
              <a:t>street use</a:t>
            </a:r>
          </a:p>
        </p:txBody>
      </p:sp>
      <p:sp>
        <p:nvSpPr>
          <p:cNvPr id="4" name="Slide Number Placeholder 3">
            <a:extLst>
              <a:ext uri="{FF2B5EF4-FFF2-40B4-BE49-F238E27FC236}">
                <a16:creationId xmlns:a16="http://schemas.microsoft.com/office/drawing/2014/main" id="{29E2015D-E96A-40B7-AF08-0CB16A5BB049}"/>
              </a:ext>
            </a:extLst>
          </p:cNvPr>
          <p:cNvSpPr>
            <a:spLocks noGrp="1"/>
          </p:cNvSpPr>
          <p:nvPr>
            <p:ph type="sldNum" sz="quarter" idx="12"/>
          </p:nvPr>
        </p:nvSpPr>
        <p:spPr/>
        <p:txBody>
          <a:bodyPr/>
          <a:lstStyle/>
          <a:p>
            <a:fld id="{588A7B10-5B59-5847-A2D4-DA6B67CC2B64}" type="slidenum">
              <a:rPr lang="en-US" smtClean="0"/>
              <a:t>4</a:t>
            </a:fld>
            <a:endParaRPr lang="en-US" dirty="0"/>
          </a:p>
        </p:txBody>
      </p:sp>
      <p:pic>
        <p:nvPicPr>
          <p:cNvPr id="6" name="Picture 6" descr="Unpaved street with a mix of pedestrians, street cars, and a horse-drawn carriage.">
            <a:extLst>
              <a:ext uri="{FF2B5EF4-FFF2-40B4-BE49-F238E27FC236}">
                <a16:creationId xmlns:a16="http://schemas.microsoft.com/office/drawing/2014/main" id="{224D986E-5D93-4527-8BB7-044B83A0B3B6}"/>
              </a:ext>
            </a:extLst>
          </p:cNvPr>
          <p:cNvPicPr>
            <a:picLocks noChangeAspect="1"/>
          </p:cNvPicPr>
          <p:nvPr/>
        </p:nvPicPr>
        <p:blipFill>
          <a:blip r:embed="rId3">
            <a:extLst>
              <a:ext uri="{28A0092B-C50C-407E-A947-70E740481C1C}">
                <a14:useLocalDpi xmlns:a14="http://schemas.microsoft.com/office/drawing/2010/main" val="0"/>
              </a:ext>
            </a:extLst>
          </a:blip>
          <a:srcRect r="38699" b="37920"/>
          <a:stretch>
            <a:fillRect/>
          </a:stretch>
        </p:blipFill>
        <p:spPr bwMode="auto">
          <a:xfrm>
            <a:off x="4684676" y="2934524"/>
            <a:ext cx="3101634" cy="19631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Three men with bicycles on a bridge in the 1890's.&#10;">
            <a:extLst>
              <a:ext uri="{FF2B5EF4-FFF2-40B4-BE49-F238E27FC236}">
                <a16:creationId xmlns:a16="http://schemas.microsoft.com/office/drawing/2014/main" id="{09208077-5B79-4272-80E7-3F05263BA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4676" y="1086513"/>
            <a:ext cx="3101634" cy="1594095"/>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EE665A2-645D-4565-825C-9994A1329AC5}"/>
              </a:ext>
            </a:extLst>
          </p:cNvPr>
          <p:cNvSpPr txBox="1"/>
          <p:nvPr/>
        </p:nvSpPr>
        <p:spPr>
          <a:xfrm>
            <a:off x="4684676" y="2680608"/>
            <a:ext cx="3101634" cy="253916"/>
          </a:xfrm>
          <a:prstGeom prst="rect">
            <a:avLst/>
          </a:prstGeom>
          <a:noFill/>
        </p:spPr>
        <p:txBody>
          <a:bodyPr wrap="square" rtlCol="0">
            <a:spAutoFit/>
          </a:bodyPr>
          <a:lstStyle/>
          <a:p>
            <a:pPr algn="r"/>
            <a:r>
              <a:rPr lang="en-US" sz="1050" i="1" dirty="0"/>
              <a:t>U.S. Library of Congress - Brady-Handy Collection</a:t>
            </a:r>
          </a:p>
        </p:txBody>
      </p:sp>
      <p:sp>
        <p:nvSpPr>
          <p:cNvPr id="9" name="TextBox 8">
            <a:extLst>
              <a:ext uri="{FF2B5EF4-FFF2-40B4-BE49-F238E27FC236}">
                <a16:creationId xmlns:a16="http://schemas.microsoft.com/office/drawing/2014/main" id="{6DA9A549-BA26-4C8E-BA5B-1D0F051D75DD}"/>
              </a:ext>
            </a:extLst>
          </p:cNvPr>
          <p:cNvSpPr txBox="1"/>
          <p:nvPr/>
        </p:nvSpPr>
        <p:spPr>
          <a:xfrm>
            <a:off x="4684676" y="4889584"/>
            <a:ext cx="3101634" cy="253916"/>
          </a:xfrm>
          <a:prstGeom prst="rect">
            <a:avLst/>
          </a:prstGeom>
          <a:noFill/>
        </p:spPr>
        <p:txBody>
          <a:bodyPr wrap="square" rtlCol="0">
            <a:spAutoFit/>
          </a:bodyPr>
          <a:lstStyle/>
          <a:p>
            <a:pPr algn="r"/>
            <a:r>
              <a:rPr lang="en-US" sz="1050" i="1" dirty="0"/>
              <a:t>Wisconsin State Historical Society</a:t>
            </a:r>
          </a:p>
        </p:txBody>
      </p:sp>
    </p:spTree>
    <p:extLst>
      <p:ext uri="{BB962C8B-B14F-4D97-AF65-F5344CB8AC3E}">
        <p14:creationId xmlns:p14="http://schemas.microsoft.com/office/powerpoint/2010/main" val="2460143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9896-312B-4B07-ABFE-B42ECE38392F}"/>
              </a:ext>
            </a:extLst>
          </p:cNvPr>
          <p:cNvSpPr>
            <a:spLocks noGrp="1"/>
          </p:cNvSpPr>
          <p:nvPr>
            <p:ph type="title"/>
          </p:nvPr>
        </p:nvSpPr>
        <p:spPr/>
        <p:txBody>
          <a:bodyPr/>
          <a:lstStyle/>
          <a:p>
            <a:r>
              <a:rPr lang="en-US" sz="4400" dirty="0"/>
              <a:t>History of Walking and Bicycling</a:t>
            </a:r>
          </a:p>
        </p:txBody>
      </p:sp>
      <p:sp>
        <p:nvSpPr>
          <p:cNvPr id="3" name="Content Placeholder 2">
            <a:extLst>
              <a:ext uri="{FF2B5EF4-FFF2-40B4-BE49-F238E27FC236}">
                <a16:creationId xmlns:a16="http://schemas.microsoft.com/office/drawing/2014/main" id="{B3D55530-BC42-4784-B914-6B40B84D2F04}"/>
              </a:ext>
            </a:extLst>
          </p:cNvPr>
          <p:cNvSpPr>
            <a:spLocks noGrp="1"/>
          </p:cNvSpPr>
          <p:nvPr>
            <p:ph idx="1"/>
          </p:nvPr>
        </p:nvSpPr>
        <p:spPr/>
        <p:txBody>
          <a:bodyPr/>
          <a:lstStyle/>
          <a:p>
            <a:r>
              <a:rPr lang="en-US" dirty="0"/>
              <a:t>Walking and riding a bicycle early 1900s</a:t>
            </a:r>
          </a:p>
          <a:p>
            <a:r>
              <a:rPr lang="en-US" dirty="0"/>
              <a:t>San Francisco streetcar video clip (1905) </a:t>
            </a:r>
            <a:r>
              <a:rPr lang="en-US" dirty="0">
                <a:hlinkClick r:id="rId3"/>
              </a:rPr>
              <a:t>http://www.youtube.com/watch?v=NINOxRxze9k</a:t>
            </a:r>
            <a:r>
              <a:rPr lang="en-US" dirty="0"/>
              <a:t> </a:t>
            </a:r>
          </a:p>
          <a:p>
            <a:r>
              <a:rPr lang="en-US" dirty="0"/>
              <a:t>Evolution of </a:t>
            </a:r>
            <a:r>
              <a:rPr lang="en-US" i="1" dirty="0"/>
              <a:t>design of streets</a:t>
            </a:r>
          </a:p>
          <a:p>
            <a:pPr marL="114300" indent="0">
              <a:buNone/>
            </a:pPr>
            <a:endParaRPr lang="en-US" dirty="0"/>
          </a:p>
          <a:p>
            <a:pPr marL="114300" indent="0">
              <a:buNone/>
            </a:pPr>
            <a:endParaRPr lang="en-US" dirty="0"/>
          </a:p>
        </p:txBody>
      </p:sp>
      <p:sp>
        <p:nvSpPr>
          <p:cNvPr id="4" name="Slide Number Placeholder 3">
            <a:extLst>
              <a:ext uri="{FF2B5EF4-FFF2-40B4-BE49-F238E27FC236}">
                <a16:creationId xmlns:a16="http://schemas.microsoft.com/office/drawing/2014/main" id="{29E2015D-E96A-40B7-AF08-0CB16A5BB049}"/>
              </a:ext>
            </a:extLst>
          </p:cNvPr>
          <p:cNvSpPr>
            <a:spLocks noGrp="1"/>
          </p:cNvSpPr>
          <p:nvPr>
            <p:ph type="sldNum" sz="quarter" idx="12"/>
          </p:nvPr>
        </p:nvSpPr>
        <p:spPr/>
        <p:txBody>
          <a:bodyPr/>
          <a:lstStyle/>
          <a:p>
            <a:fld id="{588A7B10-5B59-5847-A2D4-DA6B67CC2B64}" type="slidenum">
              <a:rPr lang="en-US" smtClean="0"/>
              <a:t>5</a:t>
            </a:fld>
            <a:endParaRPr lang="en-US" dirty="0"/>
          </a:p>
        </p:txBody>
      </p:sp>
      <p:pic>
        <p:nvPicPr>
          <p:cNvPr id="6" name="Picture 5" descr="Busy San Francisco street in 1905 with a mix of horse and carriage, street car, and pedestrians&#10;">
            <a:extLst>
              <a:ext uri="{FF2B5EF4-FFF2-40B4-BE49-F238E27FC236}">
                <a16:creationId xmlns:a16="http://schemas.microsoft.com/office/drawing/2014/main" id="{66DE12CC-617D-4214-9527-D43E6AC64D94}"/>
              </a:ext>
            </a:extLst>
          </p:cNvPr>
          <p:cNvPicPr>
            <a:picLocks noChangeAspect="1"/>
          </p:cNvPicPr>
          <p:nvPr/>
        </p:nvPicPr>
        <p:blipFill>
          <a:blip r:embed="rId4"/>
          <a:stretch>
            <a:fillRect/>
          </a:stretch>
        </p:blipFill>
        <p:spPr>
          <a:xfrm>
            <a:off x="2316480" y="2823389"/>
            <a:ext cx="3714301" cy="2105162"/>
          </a:xfrm>
          <a:prstGeom prst="rect">
            <a:avLst/>
          </a:prstGeom>
          <a:ln>
            <a:solidFill>
              <a:schemeClr val="tx1"/>
            </a:solidFill>
          </a:ln>
        </p:spPr>
      </p:pic>
      <p:sp>
        <p:nvSpPr>
          <p:cNvPr id="7" name="TextBox 6">
            <a:extLst>
              <a:ext uri="{FF2B5EF4-FFF2-40B4-BE49-F238E27FC236}">
                <a16:creationId xmlns:a16="http://schemas.microsoft.com/office/drawing/2014/main" id="{622678A9-C4F6-41AF-8DE3-011B50FBA4B0}"/>
              </a:ext>
            </a:extLst>
          </p:cNvPr>
          <p:cNvSpPr txBox="1"/>
          <p:nvPr/>
        </p:nvSpPr>
        <p:spPr>
          <a:xfrm>
            <a:off x="3021183" y="4889584"/>
            <a:ext cx="3101634" cy="253916"/>
          </a:xfrm>
          <a:prstGeom prst="rect">
            <a:avLst/>
          </a:prstGeom>
          <a:noFill/>
        </p:spPr>
        <p:txBody>
          <a:bodyPr wrap="square" rtlCol="0">
            <a:spAutoFit/>
          </a:bodyPr>
          <a:lstStyle/>
          <a:p>
            <a:pPr algn="r"/>
            <a:r>
              <a:rPr lang="en-US" sz="1050" i="1" dirty="0"/>
              <a:t>Still image from YouTube video posted by </a:t>
            </a:r>
            <a:r>
              <a:rPr lang="en-US" sz="1050" i="1" dirty="0" err="1"/>
              <a:t>cleaverb</a:t>
            </a:r>
            <a:endParaRPr lang="en-US" sz="1050" i="1" dirty="0"/>
          </a:p>
        </p:txBody>
      </p:sp>
    </p:spTree>
    <p:extLst>
      <p:ext uri="{BB962C8B-B14F-4D97-AF65-F5344CB8AC3E}">
        <p14:creationId xmlns:p14="http://schemas.microsoft.com/office/powerpoint/2010/main" val="3565186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9896-312B-4B07-ABFE-B42ECE38392F}"/>
              </a:ext>
            </a:extLst>
          </p:cNvPr>
          <p:cNvSpPr>
            <a:spLocks noGrp="1"/>
          </p:cNvSpPr>
          <p:nvPr>
            <p:ph type="title"/>
          </p:nvPr>
        </p:nvSpPr>
        <p:spPr/>
        <p:txBody>
          <a:bodyPr/>
          <a:lstStyle/>
          <a:p>
            <a:r>
              <a:rPr lang="en-US" sz="4400" dirty="0"/>
              <a:t>History of Walking and Bicycling</a:t>
            </a:r>
          </a:p>
        </p:txBody>
      </p:sp>
      <p:sp>
        <p:nvSpPr>
          <p:cNvPr id="3" name="Content Placeholder 2">
            <a:extLst>
              <a:ext uri="{FF2B5EF4-FFF2-40B4-BE49-F238E27FC236}">
                <a16:creationId xmlns:a16="http://schemas.microsoft.com/office/drawing/2014/main" id="{B3D55530-BC42-4784-B914-6B40B84D2F04}"/>
              </a:ext>
            </a:extLst>
          </p:cNvPr>
          <p:cNvSpPr>
            <a:spLocks noGrp="1"/>
          </p:cNvSpPr>
          <p:nvPr>
            <p:ph idx="1"/>
          </p:nvPr>
        </p:nvSpPr>
        <p:spPr>
          <a:xfrm>
            <a:off x="359509" y="1200150"/>
            <a:ext cx="4212491" cy="3600450"/>
          </a:xfrm>
        </p:spPr>
        <p:txBody>
          <a:bodyPr/>
          <a:lstStyle/>
          <a:p>
            <a:r>
              <a:rPr lang="en-US" dirty="0"/>
              <a:t>1956 National Interstate and Defense Highways Act </a:t>
            </a:r>
          </a:p>
          <a:p>
            <a:pPr lvl="1"/>
            <a:r>
              <a:rPr lang="en-US" dirty="0"/>
              <a:t>Rapid expansion; destruction of neighborhoods</a:t>
            </a:r>
          </a:p>
          <a:p>
            <a:r>
              <a:rPr lang="en-US" dirty="0"/>
              <a:t>’50s–’90s: Dispersion of housing and jobs</a:t>
            </a:r>
          </a:p>
        </p:txBody>
      </p:sp>
      <p:sp>
        <p:nvSpPr>
          <p:cNvPr id="4" name="Slide Number Placeholder 3">
            <a:extLst>
              <a:ext uri="{FF2B5EF4-FFF2-40B4-BE49-F238E27FC236}">
                <a16:creationId xmlns:a16="http://schemas.microsoft.com/office/drawing/2014/main" id="{29E2015D-E96A-40B7-AF08-0CB16A5BB049}"/>
              </a:ext>
            </a:extLst>
          </p:cNvPr>
          <p:cNvSpPr>
            <a:spLocks noGrp="1"/>
          </p:cNvSpPr>
          <p:nvPr>
            <p:ph type="sldNum" sz="quarter" idx="12"/>
          </p:nvPr>
        </p:nvSpPr>
        <p:spPr/>
        <p:txBody>
          <a:bodyPr/>
          <a:lstStyle/>
          <a:p>
            <a:fld id="{588A7B10-5B59-5847-A2D4-DA6B67CC2B64}" type="slidenum">
              <a:rPr lang="en-US" smtClean="0"/>
              <a:t>6</a:t>
            </a:fld>
            <a:endParaRPr lang="en-US" dirty="0"/>
          </a:p>
        </p:txBody>
      </p:sp>
      <p:pic>
        <p:nvPicPr>
          <p:cNvPr id="1026" name="Picture 2" descr="Sprawled single family home subdivision&#10;">
            <a:extLst>
              <a:ext uri="{FF2B5EF4-FFF2-40B4-BE49-F238E27FC236}">
                <a16:creationId xmlns:a16="http://schemas.microsoft.com/office/drawing/2014/main" id="{D77374B5-3F68-484A-AC87-C0D7C8429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425" y="3065890"/>
            <a:ext cx="2319218" cy="17394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E660FD0-A3C1-490D-A8F9-0ADAA75F3B3D}"/>
              </a:ext>
            </a:extLst>
          </p:cNvPr>
          <p:cNvSpPr txBox="1"/>
          <p:nvPr/>
        </p:nvSpPr>
        <p:spPr>
          <a:xfrm>
            <a:off x="3264729" y="4804598"/>
            <a:ext cx="2319217" cy="261610"/>
          </a:xfrm>
          <a:prstGeom prst="rect">
            <a:avLst/>
          </a:prstGeom>
          <a:noFill/>
        </p:spPr>
        <p:txBody>
          <a:bodyPr wrap="square" rtlCol="0">
            <a:spAutoFit/>
          </a:bodyPr>
          <a:lstStyle/>
          <a:p>
            <a:pPr algn="r"/>
            <a:r>
              <a:rPr lang="en-US" sz="1050" i="1" dirty="0"/>
              <a:t>pedbikeimages.org – Dan Burden</a:t>
            </a:r>
          </a:p>
        </p:txBody>
      </p:sp>
      <p:sp>
        <p:nvSpPr>
          <p:cNvPr id="12" name="TextBox 11">
            <a:extLst>
              <a:ext uri="{FF2B5EF4-FFF2-40B4-BE49-F238E27FC236}">
                <a16:creationId xmlns:a16="http://schemas.microsoft.com/office/drawing/2014/main" id="{4FFCFE2A-8CB6-4456-95C6-B1DA0E7CD157}"/>
              </a:ext>
            </a:extLst>
          </p:cNvPr>
          <p:cNvSpPr txBox="1"/>
          <p:nvPr/>
        </p:nvSpPr>
        <p:spPr>
          <a:xfrm>
            <a:off x="5753743" y="4520494"/>
            <a:ext cx="2397440" cy="261610"/>
          </a:xfrm>
          <a:prstGeom prst="rect">
            <a:avLst/>
          </a:prstGeom>
          <a:noFill/>
        </p:spPr>
        <p:txBody>
          <a:bodyPr wrap="square" rtlCol="0">
            <a:spAutoFit/>
          </a:bodyPr>
          <a:lstStyle/>
          <a:p>
            <a:pPr algn="r"/>
            <a:r>
              <a:rPr lang="en-US" sz="1050" i="1" dirty="0" err="1"/>
              <a:t>Unsplash</a:t>
            </a:r>
            <a:r>
              <a:rPr lang="en-US" sz="1050" i="1" dirty="0"/>
              <a:t> – Jeremy Bishop</a:t>
            </a:r>
          </a:p>
        </p:txBody>
      </p:sp>
      <p:pic>
        <p:nvPicPr>
          <p:cNvPr id="13" name="Picture 12" descr="Cars on a freeway">
            <a:extLst>
              <a:ext uri="{FF2B5EF4-FFF2-40B4-BE49-F238E27FC236}">
                <a16:creationId xmlns:a16="http://schemas.microsoft.com/office/drawing/2014/main" id="{59149A78-4CC2-4A90-9F4C-5F124474BAF8}"/>
              </a:ext>
            </a:extLst>
          </p:cNvPr>
          <p:cNvPicPr>
            <a:picLocks noChangeAspect="1"/>
          </p:cNvPicPr>
          <p:nvPr/>
        </p:nvPicPr>
        <p:blipFill>
          <a:blip r:embed="rId4"/>
          <a:stretch>
            <a:fillRect/>
          </a:stretch>
        </p:blipFill>
        <p:spPr>
          <a:xfrm>
            <a:off x="6006174" y="1557197"/>
            <a:ext cx="2221943" cy="2962592"/>
          </a:xfrm>
          <a:prstGeom prst="rect">
            <a:avLst/>
          </a:prstGeom>
        </p:spPr>
      </p:pic>
    </p:spTree>
    <p:extLst>
      <p:ext uri="{BB962C8B-B14F-4D97-AF65-F5344CB8AC3E}">
        <p14:creationId xmlns:p14="http://schemas.microsoft.com/office/powerpoint/2010/main" val="2536456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9896-312B-4B07-ABFE-B42ECE38392F}"/>
              </a:ext>
            </a:extLst>
          </p:cNvPr>
          <p:cNvSpPr>
            <a:spLocks noGrp="1"/>
          </p:cNvSpPr>
          <p:nvPr>
            <p:ph type="title"/>
          </p:nvPr>
        </p:nvSpPr>
        <p:spPr/>
        <p:txBody>
          <a:bodyPr/>
          <a:lstStyle/>
          <a:p>
            <a:r>
              <a:rPr lang="en-US" sz="4400" dirty="0"/>
              <a:t>History of Walking and Bicycling</a:t>
            </a:r>
          </a:p>
        </p:txBody>
      </p:sp>
      <p:sp>
        <p:nvSpPr>
          <p:cNvPr id="3" name="Content Placeholder 2">
            <a:extLst>
              <a:ext uri="{FF2B5EF4-FFF2-40B4-BE49-F238E27FC236}">
                <a16:creationId xmlns:a16="http://schemas.microsoft.com/office/drawing/2014/main" id="{B3D55530-BC42-4784-B914-6B40B84D2F04}"/>
              </a:ext>
            </a:extLst>
          </p:cNvPr>
          <p:cNvSpPr>
            <a:spLocks noGrp="1"/>
          </p:cNvSpPr>
          <p:nvPr>
            <p:ph idx="1"/>
          </p:nvPr>
        </p:nvSpPr>
        <p:spPr/>
        <p:txBody>
          <a:bodyPr>
            <a:normAutofit/>
          </a:bodyPr>
          <a:lstStyle/>
          <a:p>
            <a:r>
              <a:rPr lang="en-US" dirty="0"/>
              <a:t>1970s: Oil crisis </a:t>
            </a:r>
          </a:p>
          <a:p>
            <a:r>
              <a:rPr lang="en-US" dirty="0"/>
              <a:t>1971: Oregon “Bicycle Bill”</a:t>
            </a:r>
          </a:p>
          <a:p>
            <a:pPr lvl="1"/>
            <a:r>
              <a:rPr lang="en-US" dirty="0"/>
              <a:t>Early example of Complete Streets approach with State highway funds to back it up</a:t>
            </a:r>
          </a:p>
          <a:p>
            <a:r>
              <a:rPr lang="en-US" dirty="0"/>
              <a:t>1972: Davis, CA, builds connected network of bike lanes</a:t>
            </a:r>
          </a:p>
          <a:p>
            <a:r>
              <a:rPr lang="en-US" dirty="0"/>
              <a:t>1970s: Emergence of “vehicular cycling” advocacy in response to increased interest in bicycle lanes</a:t>
            </a:r>
          </a:p>
          <a:p>
            <a:pPr lvl="1"/>
            <a:r>
              <a:rPr lang="en-US" dirty="0"/>
              <a:t>Influenced State and national design guidance for decades</a:t>
            </a:r>
          </a:p>
          <a:p>
            <a:pPr marL="342900" lvl="1">
              <a:buClr>
                <a:schemeClr val="accent1"/>
              </a:buClr>
            </a:pPr>
            <a:r>
              <a:rPr lang="en-US" sz="2200" dirty="0">
                <a:solidFill>
                  <a:schemeClr val="tx1"/>
                </a:solidFill>
              </a:rPr>
              <a:t>1980s: Rails to Trails movement</a:t>
            </a:r>
          </a:p>
        </p:txBody>
      </p:sp>
      <p:sp>
        <p:nvSpPr>
          <p:cNvPr id="4" name="Slide Number Placeholder 3">
            <a:extLst>
              <a:ext uri="{FF2B5EF4-FFF2-40B4-BE49-F238E27FC236}">
                <a16:creationId xmlns:a16="http://schemas.microsoft.com/office/drawing/2014/main" id="{29E2015D-E96A-40B7-AF08-0CB16A5BB049}"/>
              </a:ext>
            </a:extLst>
          </p:cNvPr>
          <p:cNvSpPr>
            <a:spLocks noGrp="1"/>
          </p:cNvSpPr>
          <p:nvPr>
            <p:ph type="sldNum" sz="quarter" idx="12"/>
          </p:nvPr>
        </p:nvSpPr>
        <p:spPr/>
        <p:txBody>
          <a:bodyPr/>
          <a:lstStyle/>
          <a:p>
            <a:fld id="{588A7B10-5B59-5847-A2D4-DA6B67CC2B64}" type="slidenum">
              <a:rPr lang="en-US" smtClean="0"/>
              <a:t>7</a:t>
            </a:fld>
            <a:endParaRPr lang="en-US" dirty="0"/>
          </a:p>
        </p:txBody>
      </p:sp>
    </p:spTree>
    <p:extLst>
      <p:ext uri="{BB962C8B-B14F-4D97-AF65-F5344CB8AC3E}">
        <p14:creationId xmlns:p14="http://schemas.microsoft.com/office/powerpoint/2010/main" val="314657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9896-312B-4B07-ABFE-B42ECE38392F}"/>
              </a:ext>
            </a:extLst>
          </p:cNvPr>
          <p:cNvSpPr>
            <a:spLocks noGrp="1"/>
          </p:cNvSpPr>
          <p:nvPr>
            <p:ph type="title"/>
          </p:nvPr>
        </p:nvSpPr>
        <p:spPr/>
        <p:txBody>
          <a:bodyPr/>
          <a:lstStyle/>
          <a:p>
            <a:r>
              <a:rPr lang="en-US" sz="4400" dirty="0"/>
              <a:t>History of Walking and Bicycling</a:t>
            </a:r>
          </a:p>
        </p:txBody>
      </p:sp>
      <p:sp>
        <p:nvSpPr>
          <p:cNvPr id="3" name="Content Placeholder 2">
            <a:extLst>
              <a:ext uri="{FF2B5EF4-FFF2-40B4-BE49-F238E27FC236}">
                <a16:creationId xmlns:a16="http://schemas.microsoft.com/office/drawing/2014/main" id="{B3D55530-BC42-4784-B914-6B40B84D2F04}"/>
              </a:ext>
            </a:extLst>
          </p:cNvPr>
          <p:cNvSpPr>
            <a:spLocks noGrp="1"/>
          </p:cNvSpPr>
          <p:nvPr>
            <p:ph idx="1"/>
          </p:nvPr>
        </p:nvSpPr>
        <p:spPr>
          <a:xfrm>
            <a:off x="359508" y="1053846"/>
            <a:ext cx="7620000" cy="3600450"/>
          </a:xfrm>
        </p:spPr>
        <p:txBody>
          <a:bodyPr>
            <a:normAutofit/>
          </a:bodyPr>
          <a:lstStyle/>
          <a:p>
            <a:r>
              <a:rPr lang="en-US" dirty="0"/>
              <a:t>1990: Americans with Disabilities Act (ADA)</a:t>
            </a:r>
          </a:p>
          <a:p>
            <a:pPr lvl="1"/>
            <a:r>
              <a:rPr lang="en-US" dirty="0"/>
              <a:t>Intended to ensure that pedestrians with disabilities have an equal opportunity to use public rights-of-way</a:t>
            </a:r>
          </a:p>
          <a:p>
            <a:endParaRPr lang="en-US" dirty="0"/>
          </a:p>
        </p:txBody>
      </p:sp>
      <p:sp>
        <p:nvSpPr>
          <p:cNvPr id="4" name="Slide Number Placeholder 3">
            <a:extLst>
              <a:ext uri="{FF2B5EF4-FFF2-40B4-BE49-F238E27FC236}">
                <a16:creationId xmlns:a16="http://schemas.microsoft.com/office/drawing/2014/main" id="{29E2015D-E96A-40B7-AF08-0CB16A5BB049}"/>
              </a:ext>
            </a:extLst>
          </p:cNvPr>
          <p:cNvSpPr>
            <a:spLocks noGrp="1"/>
          </p:cNvSpPr>
          <p:nvPr>
            <p:ph type="sldNum" sz="quarter" idx="12"/>
          </p:nvPr>
        </p:nvSpPr>
        <p:spPr/>
        <p:txBody>
          <a:bodyPr/>
          <a:lstStyle/>
          <a:p>
            <a:fld id="{588A7B10-5B59-5847-A2D4-DA6B67CC2B64}" type="slidenum">
              <a:rPr lang="en-US" smtClean="0"/>
              <a:t>8</a:t>
            </a:fld>
            <a:endParaRPr lang="en-US" dirty="0"/>
          </a:p>
        </p:txBody>
      </p:sp>
      <p:pic>
        <p:nvPicPr>
          <p:cNvPr id="5" name="Picture 4" descr="Multiple people, including a lady in a wheelchair, wait at a crosswalk ">
            <a:extLst>
              <a:ext uri="{FF2B5EF4-FFF2-40B4-BE49-F238E27FC236}">
                <a16:creationId xmlns:a16="http://schemas.microsoft.com/office/drawing/2014/main" id="{85D0BE4F-D746-4906-A776-4A4A008EA61C}"/>
              </a:ext>
            </a:extLst>
          </p:cNvPr>
          <p:cNvPicPr>
            <a:picLocks noChangeAspect="1"/>
          </p:cNvPicPr>
          <p:nvPr/>
        </p:nvPicPr>
        <p:blipFill>
          <a:blip r:embed="rId3"/>
          <a:srcRect/>
          <a:stretch/>
        </p:blipFill>
        <p:spPr>
          <a:xfrm>
            <a:off x="917542" y="2226030"/>
            <a:ext cx="3064348" cy="2292181"/>
          </a:xfrm>
          <a:prstGeom prst="rect">
            <a:avLst/>
          </a:prstGeom>
          <a:ln>
            <a:solidFill>
              <a:schemeClr val="tx2"/>
            </a:solidFill>
          </a:ln>
        </p:spPr>
      </p:pic>
      <p:sp>
        <p:nvSpPr>
          <p:cNvPr id="10" name="TextBox 9">
            <a:extLst>
              <a:ext uri="{FF2B5EF4-FFF2-40B4-BE49-F238E27FC236}">
                <a16:creationId xmlns:a16="http://schemas.microsoft.com/office/drawing/2014/main" id="{8A999638-A1F7-47B7-9DAC-155981C457C2}"/>
              </a:ext>
            </a:extLst>
          </p:cNvPr>
          <p:cNvSpPr txBox="1"/>
          <p:nvPr/>
        </p:nvSpPr>
        <p:spPr>
          <a:xfrm>
            <a:off x="4390375" y="4528874"/>
            <a:ext cx="3135312" cy="261610"/>
          </a:xfrm>
          <a:prstGeom prst="rect">
            <a:avLst/>
          </a:prstGeom>
          <a:noFill/>
        </p:spPr>
        <p:txBody>
          <a:bodyPr wrap="square" rtlCol="0">
            <a:spAutoFit/>
          </a:bodyPr>
          <a:lstStyle/>
          <a:p>
            <a:pPr algn="r"/>
            <a:r>
              <a:rPr lang="en-US" sz="1050" i="1" dirty="0"/>
              <a:t>pedbikeimages.org – Dan Burden</a:t>
            </a:r>
          </a:p>
        </p:txBody>
      </p:sp>
      <p:pic>
        <p:nvPicPr>
          <p:cNvPr id="1026" name="Picture 2" descr="Newly constructed handicap accessible crosswalk ">
            <a:extLst>
              <a:ext uri="{FF2B5EF4-FFF2-40B4-BE49-F238E27FC236}">
                <a16:creationId xmlns:a16="http://schemas.microsoft.com/office/drawing/2014/main" id="{35C3C395-4852-4B02-954E-735AC6BD7C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62" r="7541"/>
          <a:stretch/>
        </p:blipFill>
        <p:spPr bwMode="auto">
          <a:xfrm>
            <a:off x="4435640" y="2226030"/>
            <a:ext cx="3000224" cy="229218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511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9896-312B-4B07-ABFE-B42ECE38392F}"/>
              </a:ext>
            </a:extLst>
          </p:cNvPr>
          <p:cNvSpPr>
            <a:spLocks noGrp="1"/>
          </p:cNvSpPr>
          <p:nvPr>
            <p:ph type="title"/>
          </p:nvPr>
        </p:nvSpPr>
        <p:spPr/>
        <p:txBody>
          <a:bodyPr/>
          <a:lstStyle/>
          <a:p>
            <a:r>
              <a:rPr lang="en-US" sz="4400" dirty="0"/>
              <a:t>History of Walking and Bicycling</a:t>
            </a:r>
          </a:p>
        </p:txBody>
      </p:sp>
      <p:sp>
        <p:nvSpPr>
          <p:cNvPr id="3" name="Content Placeholder 2">
            <a:extLst>
              <a:ext uri="{FF2B5EF4-FFF2-40B4-BE49-F238E27FC236}">
                <a16:creationId xmlns:a16="http://schemas.microsoft.com/office/drawing/2014/main" id="{B3D55530-BC42-4784-B914-6B40B84D2F04}"/>
              </a:ext>
            </a:extLst>
          </p:cNvPr>
          <p:cNvSpPr>
            <a:spLocks noGrp="1"/>
          </p:cNvSpPr>
          <p:nvPr>
            <p:ph idx="1"/>
          </p:nvPr>
        </p:nvSpPr>
        <p:spPr>
          <a:xfrm>
            <a:off x="359508" y="1200150"/>
            <a:ext cx="6923794" cy="3600450"/>
          </a:xfrm>
        </p:spPr>
        <p:txBody>
          <a:bodyPr>
            <a:normAutofit/>
          </a:bodyPr>
          <a:lstStyle/>
          <a:p>
            <a:r>
              <a:rPr lang="en-US" dirty="0"/>
              <a:t>1991: Intermodal Surface Transportation Efficiency Act (ISTEA)</a:t>
            </a:r>
          </a:p>
          <a:p>
            <a:pPr lvl="1"/>
            <a:r>
              <a:rPr lang="en-US" dirty="0"/>
              <a:t>Supported research and encouraged bicycle and pedestrian plans</a:t>
            </a:r>
          </a:p>
          <a:p>
            <a:pPr lvl="1"/>
            <a:r>
              <a:rPr lang="en-US" dirty="0"/>
              <a:t>Required each State DOT to designate a bicycle and pedestrian coordinator</a:t>
            </a:r>
          </a:p>
          <a:p>
            <a:pPr lvl="1"/>
            <a:r>
              <a:rPr lang="en-US" dirty="0"/>
              <a:t>Mandated National Bicycling and Walking Study (published in 1994)</a:t>
            </a:r>
          </a:p>
          <a:p>
            <a:endParaRPr lang="en-US" dirty="0"/>
          </a:p>
        </p:txBody>
      </p:sp>
      <p:sp>
        <p:nvSpPr>
          <p:cNvPr id="4" name="Slide Number Placeholder 3">
            <a:extLst>
              <a:ext uri="{FF2B5EF4-FFF2-40B4-BE49-F238E27FC236}">
                <a16:creationId xmlns:a16="http://schemas.microsoft.com/office/drawing/2014/main" id="{29E2015D-E96A-40B7-AF08-0CB16A5BB049}"/>
              </a:ext>
            </a:extLst>
          </p:cNvPr>
          <p:cNvSpPr>
            <a:spLocks noGrp="1"/>
          </p:cNvSpPr>
          <p:nvPr>
            <p:ph type="sldNum" sz="quarter" idx="12"/>
          </p:nvPr>
        </p:nvSpPr>
        <p:spPr/>
        <p:txBody>
          <a:bodyPr/>
          <a:lstStyle/>
          <a:p>
            <a:fld id="{588A7B10-5B59-5847-A2D4-DA6B67CC2B64}" type="slidenum">
              <a:rPr lang="en-US" smtClean="0"/>
              <a:t>9</a:t>
            </a:fld>
            <a:endParaRPr lang="en-US" dirty="0"/>
          </a:p>
        </p:txBody>
      </p:sp>
    </p:spTree>
    <p:extLst>
      <p:ext uri="{BB962C8B-B14F-4D97-AF65-F5344CB8AC3E}">
        <p14:creationId xmlns:p14="http://schemas.microsoft.com/office/powerpoint/2010/main" val="6465019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SRC_FHWA_16x9">
  <a:themeElements>
    <a:clrScheme name="DOT">
      <a:dk1>
        <a:srgbClr val="2F2B20"/>
      </a:dk1>
      <a:lt1>
        <a:srgbClr val="FFFFFF"/>
      </a:lt1>
      <a:dk2>
        <a:srgbClr val="005799"/>
      </a:dk2>
      <a:lt2>
        <a:srgbClr val="B8D2E6"/>
      </a:lt2>
      <a:accent1>
        <a:srgbClr val="A9A9A9"/>
      </a:accent1>
      <a:accent2>
        <a:srgbClr val="BEBEBE"/>
      </a:accent2>
      <a:accent3>
        <a:srgbClr val="D2D2D2"/>
      </a:accent3>
      <a:accent4>
        <a:srgbClr val="A3A3A3"/>
      </a:accent4>
      <a:accent5>
        <a:srgbClr val="C8C8C8"/>
      </a:accent5>
      <a:accent6>
        <a:srgbClr val="B1B1B1"/>
      </a:accent6>
      <a:hlink>
        <a:srgbClr val="005799"/>
      </a:hlink>
      <a:folHlink>
        <a:srgbClr val="4C7899"/>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HSRC_FHWA_16x9</Template>
  <TotalTime>3803</TotalTime>
  <Words>4922</Words>
  <Application>Microsoft Office PowerPoint</Application>
  <PresentationFormat>On-screen Show (16:9)</PresentationFormat>
  <Paragraphs>328</Paragraphs>
  <Slides>36</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Franklin Gothic Medium</vt:lpstr>
      <vt:lpstr>Times New Roman</vt:lpstr>
      <vt:lpstr>HSRC_FHWA_16x9</vt:lpstr>
      <vt:lpstr>Introduction to Pedestrian and Bicycle Transportation: Past, Present, and Future</vt:lpstr>
      <vt:lpstr>Module Outline</vt:lpstr>
      <vt:lpstr>History of Walking and Bicycling</vt:lpstr>
      <vt:lpstr>History of Walking and Bicycling</vt:lpstr>
      <vt:lpstr>History of Walking and Bicycling</vt:lpstr>
      <vt:lpstr>History of Walking and Bicycling</vt:lpstr>
      <vt:lpstr>History of Walking and Bicycling</vt:lpstr>
      <vt:lpstr>History of Walking and Bicycling</vt:lpstr>
      <vt:lpstr>History of Walking and Bicycling</vt:lpstr>
      <vt:lpstr>History of Walking and Bicycling</vt:lpstr>
      <vt:lpstr>History of Walking and Bicycling</vt:lpstr>
      <vt:lpstr>History of Walking and Bicycling</vt:lpstr>
      <vt:lpstr>Trends</vt:lpstr>
      <vt:lpstr>Mode Share Trends</vt:lpstr>
      <vt:lpstr>Walking &amp; Biking Trips</vt:lpstr>
      <vt:lpstr>Walking to Work</vt:lpstr>
      <vt:lpstr>Bicycling to Work</vt:lpstr>
      <vt:lpstr>Safety Trends: Motor Vehicles</vt:lpstr>
      <vt:lpstr>Safety Trends: Pedestrians</vt:lpstr>
      <vt:lpstr>Safety Trends: Pedestrians</vt:lpstr>
      <vt:lpstr>Safety Trends: Bicyclists</vt:lpstr>
      <vt:lpstr>Present Day Crash Types</vt:lpstr>
      <vt:lpstr>Crash Types of the Future?</vt:lpstr>
      <vt:lpstr>Emerging issues</vt:lpstr>
      <vt:lpstr>Emerging Issues</vt:lpstr>
      <vt:lpstr>Market Failures: Equity and Accessibility</vt:lpstr>
      <vt:lpstr>Implications for Data Collection</vt:lpstr>
      <vt:lpstr>AV – Levels of Automation</vt:lpstr>
      <vt:lpstr>AV – Current Applications</vt:lpstr>
      <vt:lpstr>AV – The Future</vt:lpstr>
      <vt:lpstr>AV – Context with Other Innovations</vt:lpstr>
      <vt:lpstr>AV – Challenges for Communication and Interaction Between Drivers/Pedestrians</vt:lpstr>
      <vt:lpstr>AV – Additional Challenges for Bicyclists</vt:lpstr>
      <vt:lpstr>AV - Benefits to Pedestrians and Bicyclists</vt:lpstr>
      <vt:lpstr>AVs Could Change the System for the Better… Or Worse</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Title</dc:title>
  <dc:creator>Kristen Brookshire</dc:creator>
  <cp:lastModifiedBy>Brookshire, Kristen Holly</cp:lastModifiedBy>
  <cp:revision>182</cp:revision>
  <dcterms:created xsi:type="dcterms:W3CDTF">2019-02-14T20:40:13Z</dcterms:created>
  <dcterms:modified xsi:type="dcterms:W3CDTF">2019-09-30T19:35:35Z</dcterms:modified>
</cp:coreProperties>
</file>